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5"/>
  </p:sldMasterIdLst>
  <p:notesMasterIdLst>
    <p:notesMasterId r:id="rId101"/>
  </p:notesMasterIdLst>
  <p:handoutMasterIdLst>
    <p:handoutMasterId r:id="rId102"/>
  </p:handoutMasterIdLst>
  <p:sldIdLst>
    <p:sldId id="599" r:id="rId66"/>
    <p:sldId id="606" r:id="rId67"/>
    <p:sldId id="642" r:id="rId68"/>
    <p:sldId id="666" r:id="rId69"/>
    <p:sldId id="677" r:id="rId70"/>
    <p:sldId id="662" r:id="rId71"/>
    <p:sldId id="643" r:id="rId72"/>
    <p:sldId id="681" r:id="rId73"/>
    <p:sldId id="676" r:id="rId74"/>
    <p:sldId id="667" r:id="rId75"/>
    <p:sldId id="672" r:id="rId76"/>
    <p:sldId id="669" r:id="rId77"/>
    <p:sldId id="670" r:id="rId78"/>
    <p:sldId id="671" r:id="rId79"/>
    <p:sldId id="678" r:id="rId80"/>
    <p:sldId id="673" r:id="rId81"/>
    <p:sldId id="679" r:id="rId82"/>
    <p:sldId id="674" r:id="rId83"/>
    <p:sldId id="648" r:id="rId84"/>
    <p:sldId id="652" r:id="rId85"/>
    <p:sldId id="664" r:id="rId86"/>
    <p:sldId id="649" r:id="rId87"/>
    <p:sldId id="653" r:id="rId88"/>
    <p:sldId id="665" r:id="rId89"/>
    <p:sldId id="675" r:id="rId90"/>
    <p:sldId id="637" r:id="rId91"/>
    <p:sldId id="654" r:id="rId92"/>
    <p:sldId id="655" r:id="rId93"/>
    <p:sldId id="660" r:id="rId94"/>
    <p:sldId id="680" r:id="rId95"/>
    <p:sldId id="656" r:id="rId96"/>
    <p:sldId id="658" r:id="rId97"/>
    <p:sldId id="661" r:id="rId98"/>
    <p:sldId id="638" r:id="rId99"/>
    <p:sldId id="640" r:id="rId10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4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4FE"/>
    <a:srgbClr val="0073B4"/>
    <a:srgbClr val="438EB7"/>
    <a:srgbClr val="00B9F2"/>
    <a:srgbClr val="007AC2"/>
    <a:srgbClr val="C0E8FF"/>
    <a:srgbClr val="C8EBFF"/>
    <a:srgbClr val="053264"/>
    <a:srgbClr val="7BDBF4"/>
    <a:srgbClr val="8DE7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2739" autoAdjust="0"/>
  </p:normalViewPr>
  <p:slideViewPr>
    <p:cSldViewPr snapToGrid="0" snapToObjects="1" showGuides="1">
      <p:cViewPr varScale="1">
        <p:scale>
          <a:sx n="101" d="100"/>
          <a:sy n="101" d="100"/>
        </p:scale>
        <p:origin x="1176" y="96"/>
      </p:cViewPr>
      <p:guideLst>
        <p:guide orient="horz" pos="430"/>
        <p:guide orient="horz" pos="3884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-740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customXml" Target="../customXml/item63.xml"/><Relationship Id="rId68" Type="http://schemas.openxmlformats.org/officeDocument/2006/relationships/slide" Target="slides/slide3.xml"/><Relationship Id="rId84" Type="http://schemas.openxmlformats.org/officeDocument/2006/relationships/slide" Target="slides/slide19.xml"/><Relationship Id="rId89" Type="http://schemas.openxmlformats.org/officeDocument/2006/relationships/slide" Target="slides/slide24.xml"/><Relationship Id="rId7" Type="http://schemas.openxmlformats.org/officeDocument/2006/relationships/customXml" Target="../customXml/item7.xml"/><Relationship Id="rId71" Type="http://schemas.openxmlformats.org/officeDocument/2006/relationships/slide" Target="slides/slide6.xml"/><Relationship Id="rId92" Type="http://schemas.openxmlformats.org/officeDocument/2006/relationships/slide" Target="slides/slide2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66" Type="http://schemas.openxmlformats.org/officeDocument/2006/relationships/slide" Target="slides/slide1.xml"/><Relationship Id="rId74" Type="http://schemas.openxmlformats.org/officeDocument/2006/relationships/slide" Target="slides/slide9.xml"/><Relationship Id="rId79" Type="http://schemas.openxmlformats.org/officeDocument/2006/relationships/slide" Target="slides/slide14.xml"/><Relationship Id="rId87" Type="http://schemas.openxmlformats.org/officeDocument/2006/relationships/slide" Target="slides/slide22.xml"/><Relationship Id="rId102" Type="http://schemas.openxmlformats.org/officeDocument/2006/relationships/handoutMaster" Target="handoutMasters/handoutMaster1.xml"/><Relationship Id="rId5" Type="http://schemas.openxmlformats.org/officeDocument/2006/relationships/customXml" Target="../customXml/item5.xml"/><Relationship Id="rId61" Type="http://schemas.openxmlformats.org/officeDocument/2006/relationships/customXml" Target="../customXml/item61.xml"/><Relationship Id="rId82" Type="http://schemas.openxmlformats.org/officeDocument/2006/relationships/slide" Target="slides/slide17.xml"/><Relationship Id="rId90" Type="http://schemas.openxmlformats.org/officeDocument/2006/relationships/slide" Target="slides/slide25.xml"/><Relationship Id="rId95" Type="http://schemas.openxmlformats.org/officeDocument/2006/relationships/slide" Target="slides/slide30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customXml" Target="../customXml/item64.xml"/><Relationship Id="rId69" Type="http://schemas.openxmlformats.org/officeDocument/2006/relationships/slide" Target="slides/slide4.xml"/><Relationship Id="rId77" Type="http://schemas.openxmlformats.org/officeDocument/2006/relationships/slide" Target="slides/slide12.xml"/><Relationship Id="rId100" Type="http://schemas.openxmlformats.org/officeDocument/2006/relationships/slide" Target="slides/slide35.xml"/><Relationship Id="rId105" Type="http://schemas.openxmlformats.org/officeDocument/2006/relationships/theme" Target="theme/theme1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7.xml"/><Relationship Id="rId80" Type="http://schemas.openxmlformats.org/officeDocument/2006/relationships/slide" Target="slides/slide15.xml"/><Relationship Id="rId85" Type="http://schemas.openxmlformats.org/officeDocument/2006/relationships/slide" Target="slides/slide20.xml"/><Relationship Id="rId93" Type="http://schemas.openxmlformats.org/officeDocument/2006/relationships/slide" Target="slides/slide28.xml"/><Relationship Id="rId98" Type="http://schemas.openxmlformats.org/officeDocument/2006/relationships/slide" Target="slides/slide33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slide" Target="slides/slide2.xml"/><Relationship Id="rId103" Type="http://schemas.openxmlformats.org/officeDocument/2006/relationships/presProps" Target="presProps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5.xml"/><Relationship Id="rId75" Type="http://schemas.openxmlformats.org/officeDocument/2006/relationships/slide" Target="slides/slide10.xml"/><Relationship Id="rId83" Type="http://schemas.openxmlformats.org/officeDocument/2006/relationships/slide" Target="slides/slide18.xml"/><Relationship Id="rId88" Type="http://schemas.openxmlformats.org/officeDocument/2006/relationships/slide" Target="slides/slide23.xml"/><Relationship Id="rId91" Type="http://schemas.openxmlformats.org/officeDocument/2006/relationships/slide" Target="slides/slide26.xml"/><Relationship Id="rId96" Type="http://schemas.openxmlformats.org/officeDocument/2006/relationships/slide" Target="slides/slide3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Relationship Id="rId106" Type="http://schemas.openxmlformats.org/officeDocument/2006/relationships/tableStyles" Target="tableStyles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slideMaster" Target="slideMasters/slideMaster1.xml"/><Relationship Id="rId73" Type="http://schemas.openxmlformats.org/officeDocument/2006/relationships/slide" Target="slides/slide8.xml"/><Relationship Id="rId78" Type="http://schemas.openxmlformats.org/officeDocument/2006/relationships/slide" Target="slides/slide13.xml"/><Relationship Id="rId81" Type="http://schemas.openxmlformats.org/officeDocument/2006/relationships/slide" Target="slides/slide16.xml"/><Relationship Id="rId86" Type="http://schemas.openxmlformats.org/officeDocument/2006/relationships/slide" Target="slides/slide21.xml"/><Relationship Id="rId94" Type="http://schemas.openxmlformats.org/officeDocument/2006/relationships/slide" Target="slides/slide29.xml"/><Relationship Id="rId99" Type="http://schemas.openxmlformats.org/officeDocument/2006/relationships/slide" Target="slides/slide34.xml"/><Relationship Id="rId101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76" Type="http://schemas.openxmlformats.org/officeDocument/2006/relationships/slide" Target="slides/slide11.xml"/><Relationship Id="rId97" Type="http://schemas.openxmlformats.org/officeDocument/2006/relationships/slide" Target="slides/slide32.xml"/><Relationship Id="rId10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pPr/>
              <a:t>10/4/2016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10/4/2016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286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Jimu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est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la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librairie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dijits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et de classes du WAB</a:t>
            </a:r>
            <a:endParaRPr lang="en-US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33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Chaque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widget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est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géré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par le framework et a son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propre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cycle de vie. Un widget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s’ouvre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lorsque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l’application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se charge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ou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quand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l’utilisateur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clique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sur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un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boutton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 Le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chargement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est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effectué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de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façon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asynchrone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par le widget manager</a:t>
            </a:r>
            <a:endParaRPr lang="en-US" sz="1200" b="0" i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postCreate</a:t>
            </a:r>
            <a:endParaRPr lang="en-US" sz="1200" b="0" i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Déclenché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quand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toutes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les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propriétés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du widget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ont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été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initialisées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et le template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créé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Mais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avant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qu’il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ait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été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ajouté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au document DOM.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baseline="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setPosition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est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appelé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pour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ajouter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le widget au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document DOM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uniquement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pour les widget qui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n’ont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pas de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panneau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(off panel)</a:t>
            </a:r>
            <a:endParaRPr lang="en-US" sz="1200" b="0" i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Startup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Déclenché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quand</a:t>
            </a:r>
            <a:r>
              <a:rPr lang="en-US" sz="1200" b="0" i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le DOM du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widget 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été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ajouté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au document. Il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est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donc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ensuite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possible de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manipuler</a:t>
            </a:r>
            <a:r>
              <a:rPr lang="en-US" sz="1200" b="0" i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ce DOM</a:t>
            </a:r>
            <a:endParaRPr lang="en-US" sz="1200" b="0" i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437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648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fr-FR" dirty="0" smtClean="0"/>
              <a:t>Mini-Widget dans le widget</a:t>
            </a:r>
          </a:p>
          <a:p>
            <a:pPr>
              <a:buFont typeface="Arial" pitchFamily="34" charset="0"/>
              <a:buChar char="•"/>
            </a:pPr>
            <a:r>
              <a:rPr lang="fr-FR" dirty="0" smtClean="0"/>
              <a:t>Correspond à la fenêtre de paramétrage du Web </a:t>
            </a:r>
            <a:r>
              <a:rPr lang="fr-FR" dirty="0" err="1" smtClean="0"/>
              <a:t>AppBuilder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1546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fr-FR" dirty="0" smtClean="0"/>
              <a:t>Pour</a:t>
            </a:r>
            <a:r>
              <a:rPr lang="fr-FR" baseline="0" dirty="0" smtClean="0"/>
              <a:t> « internationaliser », on ne met pas les libellés en dur dans le html : on utilise des variables stockées dans des fichiers string.js</a:t>
            </a:r>
            <a:endParaRPr lang="fr-FR" dirty="0" smtClean="0"/>
          </a:p>
          <a:p>
            <a:pPr>
              <a:buFont typeface="Arial" pitchFamily="34" charset="0"/>
              <a:buChar char="•"/>
            </a:pPr>
            <a:r>
              <a:rPr lang="fr-FR" dirty="0" smtClean="0"/>
              <a:t>A</a:t>
            </a:r>
            <a:r>
              <a:rPr lang="fr-FR" baseline="0" dirty="0" smtClean="0"/>
              <a:t> la racine du répertoire : un fichier « string.js » par défaut qui servira de référence si la variable n’est pas trouvée dans les autres string.js</a:t>
            </a:r>
          </a:p>
          <a:p>
            <a:pPr>
              <a:buFont typeface="Arial" pitchFamily="34" charset="0"/>
              <a:buChar char="•"/>
            </a:pPr>
            <a:r>
              <a:rPr lang="fr-FR" baseline="0" dirty="0" smtClean="0"/>
              <a:t>Plusieurs sous-répertoires nommés avec des codes correspondant aux différentes langues</a:t>
            </a:r>
          </a:p>
          <a:p>
            <a:pPr>
              <a:buFont typeface="Arial" pitchFamily="34" charset="0"/>
              <a:buChar char="•"/>
            </a:pPr>
            <a:r>
              <a:rPr lang="fr-FR" baseline="0" dirty="0" smtClean="0"/>
              <a:t>Fonctionne avec la plupart des jeux de caractères (latin, arabe, chinois, …)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405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0853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 dirty="0" err="1" smtClean="0"/>
              <a:t>manifest.json</a:t>
            </a:r>
            <a:r>
              <a:rPr lang="fr-FR" dirty="0" smtClean="0"/>
              <a:t> :</a:t>
            </a:r>
          </a:p>
          <a:p>
            <a:pPr marL="0" indent="0">
              <a:buFontTx/>
              <a:buNone/>
            </a:pPr>
            <a:r>
              <a:rPr lang="fr-FR" dirty="0" smtClean="0"/>
              <a:t>"3D": </a:t>
            </a:r>
            <a:r>
              <a:rPr lang="fr-FR" dirty="0" err="1" smtClean="0"/>
              <a:t>true</a:t>
            </a:r>
            <a:r>
              <a:rPr lang="fr-FR" dirty="0" smtClean="0"/>
              <a:t>,</a:t>
            </a:r>
          </a:p>
          <a:p>
            <a:pPr marL="0" indent="0">
              <a:buFontTx/>
              <a:buNone/>
            </a:pPr>
            <a:r>
              <a:rPr lang="fr-FR" dirty="0" smtClean="0"/>
              <a:t>"</a:t>
            </a:r>
            <a:r>
              <a:rPr lang="fr-FR" dirty="0" err="1" smtClean="0"/>
              <a:t>platform</a:t>
            </a:r>
            <a:r>
              <a:rPr lang="fr-FR" dirty="0" smtClean="0"/>
              <a:t>": "HTML3D",</a:t>
            </a:r>
          </a:p>
          <a:p>
            <a:pPr marL="0" indent="0">
              <a:buFontTx/>
              <a:buNone/>
            </a:pPr>
            <a:r>
              <a:rPr lang="fr-FR" dirty="0" smtClean="0"/>
              <a:t>"</a:t>
            </a:r>
            <a:r>
              <a:rPr lang="fr-FR" dirty="0" err="1" smtClean="0"/>
              <a:t>inPanel</a:t>
            </a:r>
            <a:r>
              <a:rPr lang="fr-FR" dirty="0" smtClean="0"/>
              <a:t>": </a:t>
            </a:r>
            <a:r>
              <a:rPr lang="fr-FR" dirty="0" err="1" smtClean="0"/>
              <a:t>true</a:t>
            </a:r>
            <a:r>
              <a:rPr lang="fr-FR" dirty="0" smtClean="0"/>
              <a:t>, 		</a:t>
            </a:r>
          </a:p>
          <a:p>
            <a:pPr marL="0" indent="0">
              <a:buFontTx/>
              <a:buNone/>
            </a:pPr>
            <a:r>
              <a:rPr lang="fr-FR" dirty="0" smtClean="0"/>
              <a:t>"</a:t>
            </a:r>
            <a:r>
              <a:rPr lang="fr-FR" dirty="0" err="1" smtClean="0"/>
              <a:t>hasConfig</a:t>
            </a:r>
            <a:r>
              <a:rPr lang="fr-FR" dirty="0" smtClean="0"/>
              <a:t>": false, 				</a:t>
            </a:r>
          </a:p>
          <a:p>
            <a:pPr marL="0" indent="0">
              <a:buFontTx/>
              <a:buNone/>
            </a:pPr>
            <a:r>
              <a:rPr lang="fr-FR" dirty="0" smtClean="0"/>
              <a:t>"</a:t>
            </a:r>
            <a:r>
              <a:rPr lang="fr-FR" dirty="0" err="1" smtClean="0"/>
              <a:t>supportMultiInstance</a:t>
            </a:r>
            <a:r>
              <a:rPr lang="fr-FR" dirty="0" smtClean="0"/>
              <a:t>": false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6977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4286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 dirty="0" smtClean="0"/>
              <a:t>Composants </a:t>
            </a:r>
            <a:r>
              <a:rPr lang="fr-FR" dirty="0" err="1" smtClean="0"/>
              <a:t>Bootstrap</a:t>
            </a:r>
            <a:r>
              <a:rPr lang="fr-FR" dirty="0" smtClean="0"/>
              <a:t> : Tab, </a:t>
            </a:r>
            <a:r>
              <a:rPr lang="fr-FR" dirty="0" err="1" smtClean="0"/>
              <a:t>DatePicker</a:t>
            </a:r>
            <a:r>
              <a:rPr lang="fr-FR" dirty="0" smtClean="0"/>
              <a:t>, Input…</a:t>
            </a:r>
          </a:p>
          <a:p>
            <a:pPr marL="171450" indent="-171450">
              <a:buFontTx/>
              <a:buChar char="-"/>
            </a:pPr>
            <a:r>
              <a:rPr lang="fr-FR" dirty="0" smtClean="0"/>
              <a:t>Ajout de la lib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Bootstrap</a:t>
            </a:r>
            <a:r>
              <a:rPr lang="fr-FR" baseline="0" dirty="0" smtClean="0"/>
              <a:t> dans init.js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2112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fr-FR" dirty="0" smtClean="0"/>
              <a:t>Les</a:t>
            </a:r>
            <a:r>
              <a:rPr lang="fr-FR" baseline="0" dirty="0" smtClean="0"/>
              <a:t> applications Web </a:t>
            </a:r>
            <a:r>
              <a:rPr lang="fr-FR" baseline="0" dirty="0" err="1" smtClean="0"/>
              <a:t>AppBuilder</a:t>
            </a:r>
            <a:r>
              <a:rPr lang="fr-FR" baseline="0" dirty="0" smtClean="0"/>
              <a:t> consomment des </a:t>
            </a:r>
            <a:r>
              <a:rPr lang="fr-FR" baseline="0" dirty="0" err="1" smtClean="0"/>
              <a:t>webmaps</a:t>
            </a:r>
            <a:r>
              <a:rPr lang="fr-FR" baseline="0" dirty="0" smtClean="0"/>
              <a:t> provenant d’ArcGIS Online ou Portal for ArcGIS</a:t>
            </a:r>
            <a:endParaRPr lang="fr-FR" dirty="0" smtClean="0"/>
          </a:p>
          <a:p>
            <a:pPr>
              <a:buFont typeface="Arial" pitchFamily="34" charset="0"/>
              <a:buChar char="•"/>
            </a:pPr>
            <a:r>
              <a:rPr lang="fr-FR" dirty="0" smtClean="0"/>
              <a:t>Quand l’utilisateur a </a:t>
            </a:r>
            <a:r>
              <a:rPr lang="fr-FR" dirty="0" err="1" smtClean="0"/>
              <a:t>termné</a:t>
            </a:r>
            <a:r>
              <a:rPr lang="fr-FR" dirty="0" smtClean="0"/>
              <a:t> de configurer</a:t>
            </a:r>
            <a:r>
              <a:rPr lang="fr-FR" baseline="0" dirty="0" smtClean="0"/>
              <a:t> </a:t>
            </a:r>
            <a:r>
              <a:rPr lang="fr-FR" dirty="0" smtClean="0"/>
              <a:t>l’application, il doit l’exporter pour obtenir une application</a:t>
            </a:r>
            <a:r>
              <a:rPr lang="fr-FR" baseline="0" dirty="0" smtClean="0"/>
              <a:t> web autonome (index.html + différents fichiers)</a:t>
            </a:r>
          </a:p>
          <a:p>
            <a:pPr>
              <a:buFont typeface="Arial" pitchFamily="34" charset="0"/>
              <a:buChar char="•"/>
            </a:pPr>
            <a:r>
              <a:rPr lang="fr-FR" dirty="0" smtClean="0"/>
              <a:t>L’application doit ensuite être déployée sur un </a:t>
            </a:r>
            <a:r>
              <a:rPr lang="fr-FR" dirty="0" err="1" smtClean="0"/>
              <a:t>seveur</a:t>
            </a:r>
            <a:r>
              <a:rPr lang="fr-FR" baseline="0" dirty="0" smtClean="0"/>
              <a:t> web (IIS, Apache, …) : le contenu de l’application exportée doit être copié sur le serveur web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288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1927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7668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4038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7944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6526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6520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144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9841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GUI Builder = interface </a:t>
            </a:r>
            <a:r>
              <a:rPr lang="en-US" baseline="0" dirty="0" err="1" smtClean="0"/>
              <a:t>graphique</a:t>
            </a:r>
            <a:r>
              <a:rPr lang="en-US" baseline="0" dirty="0" smtClean="0"/>
              <a:t> de configuration </a:t>
            </a:r>
            <a:r>
              <a:rPr lang="en-US" baseline="0" dirty="0" err="1" smtClean="0"/>
              <a:t>d’application</a:t>
            </a:r>
            <a:endParaRPr lang="en-US" baseline="0" dirty="0" smtClean="0"/>
          </a:p>
          <a:p>
            <a:r>
              <a:rPr lang="en-US" baseline="0" dirty="0" smtClean="0"/>
              <a:t>Stem App = </a:t>
            </a:r>
            <a:r>
              <a:rPr lang="en-US" baseline="0" dirty="0" err="1" smtClean="0"/>
              <a:t>squelette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d’application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90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515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Jimu</a:t>
            </a:r>
            <a:r>
              <a:rPr lang="en-US" baseline="0" dirty="0" smtClean="0"/>
              <a:t> = </a:t>
            </a:r>
            <a:r>
              <a:rPr lang="en-US" baseline="0" dirty="0" err="1" smtClean="0"/>
              <a:t>bibliothèque</a:t>
            </a:r>
            <a:r>
              <a:rPr lang="en-US" baseline="0" dirty="0" smtClean="0"/>
              <a:t> JS du Web </a:t>
            </a:r>
            <a:r>
              <a:rPr lang="en-US" baseline="0" dirty="0" err="1" smtClean="0"/>
              <a:t>AppBuilder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089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baseline="0" dirty="0" smtClean="0"/>
              <a:t>Les </a:t>
            </a:r>
            <a:r>
              <a:rPr lang="en-US" baseline="0" dirty="0" err="1" smtClean="0"/>
              <a:t>fonctionnalités</a:t>
            </a:r>
            <a:r>
              <a:rPr lang="en-US" baseline="0" dirty="0" smtClean="0"/>
              <a:t> du Web </a:t>
            </a:r>
            <a:r>
              <a:rPr lang="en-US" baseline="0" dirty="0" err="1" smtClean="0"/>
              <a:t>Appbuilder</a:t>
            </a:r>
            <a:r>
              <a:rPr lang="en-US" baseline="0" dirty="0" smtClean="0"/>
              <a:t> (nouveaux widgets, nouveaux </a:t>
            </a:r>
            <a:r>
              <a:rPr lang="en-US" baseline="0" dirty="0" err="1" smtClean="0"/>
              <a:t>thèmes</a:t>
            </a:r>
            <a:r>
              <a:rPr lang="en-US" baseline="0" dirty="0" smtClean="0"/>
              <a:t>, …) </a:t>
            </a:r>
            <a:r>
              <a:rPr lang="en-US" baseline="0" dirty="0" err="1" smtClean="0"/>
              <a:t>sont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mises</a:t>
            </a:r>
            <a:r>
              <a:rPr lang="en-US" baseline="0" dirty="0" smtClean="0"/>
              <a:t> à jour </a:t>
            </a:r>
            <a:r>
              <a:rPr lang="en-US" baseline="0" dirty="0" err="1" smtClean="0"/>
              <a:t>d’abord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sur</a:t>
            </a:r>
            <a:r>
              <a:rPr lang="en-US" baseline="0" dirty="0" smtClean="0"/>
              <a:t> la version ArcGIS Online, </a:t>
            </a:r>
            <a:r>
              <a:rPr lang="en-US" baseline="0" dirty="0" err="1" smtClean="0"/>
              <a:t>puis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sur</a:t>
            </a:r>
            <a:r>
              <a:rPr lang="en-US" baseline="0" dirty="0" smtClean="0"/>
              <a:t> la version </a:t>
            </a:r>
            <a:r>
              <a:rPr lang="en-US" baseline="0" dirty="0" err="1" smtClean="0"/>
              <a:t>Developper</a:t>
            </a:r>
            <a:r>
              <a:rPr lang="en-US" baseline="0" dirty="0" smtClean="0"/>
              <a:t> et </a:t>
            </a:r>
            <a:r>
              <a:rPr lang="en-US" baseline="0" dirty="0" err="1" smtClean="0"/>
              <a:t>enfin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sur</a:t>
            </a:r>
            <a:r>
              <a:rPr lang="en-US" baseline="0" dirty="0" smtClean="0"/>
              <a:t> Portal for ArcGIS</a:t>
            </a:r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Le </a:t>
            </a:r>
            <a:r>
              <a:rPr lang="en-US" baseline="0" dirty="0" err="1" smtClean="0"/>
              <a:t>décalage</a:t>
            </a:r>
            <a:r>
              <a:rPr lang="en-US" baseline="0" dirty="0" smtClean="0"/>
              <a:t> de version entre </a:t>
            </a:r>
            <a:r>
              <a:rPr lang="en-US" baseline="0" dirty="0" err="1" smtClean="0"/>
              <a:t>chaque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outil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peut-être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plusieurs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semaines</a:t>
            </a:r>
            <a:r>
              <a:rPr lang="en-US" baseline="0" dirty="0" smtClean="0"/>
              <a:t>.</a:t>
            </a:r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La version </a:t>
            </a:r>
            <a:r>
              <a:rPr lang="en-US" baseline="0" dirty="0" err="1" smtClean="0"/>
              <a:t>Developper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aujourd’hui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seule</a:t>
            </a:r>
            <a:r>
              <a:rPr lang="en-US" baseline="0" dirty="0" smtClean="0"/>
              <a:t> à </a:t>
            </a:r>
            <a:r>
              <a:rPr lang="en-US" baseline="0" dirty="0" err="1" smtClean="0"/>
              <a:t>pouvoir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être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étendue</a:t>
            </a:r>
            <a:endParaRPr lang="en-US" baseline="0" dirty="0" smtClean="0"/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A priori,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sera possible </a:t>
            </a:r>
            <a:r>
              <a:rPr lang="en-US" baseline="0" dirty="0" err="1" smtClean="0"/>
              <a:t>d’importer</a:t>
            </a:r>
            <a:r>
              <a:rPr lang="en-US" baseline="0" dirty="0" smtClean="0"/>
              <a:t> les custom widgets </a:t>
            </a:r>
            <a:r>
              <a:rPr lang="en-US" baseline="0" dirty="0" err="1" smtClean="0"/>
              <a:t>dans</a:t>
            </a:r>
            <a:r>
              <a:rPr lang="en-US" baseline="0" dirty="0" smtClean="0"/>
              <a:t> la version 10.5 de Portal for ArcGIS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10.5 prevue fin 2016</a:t>
            </a:r>
          </a:p>
          <a:p>
            <a:r>
              <a:rPr lang="en-US" baseline="0" dirty="0" err="1" smtClean="0"/>
              <a:t>Décalage</a:t>
            </a:r>
            <a:r>
              <a:rPr lang="en-US" baseline="0" dirty="0" smtClean="0"/>
              <a:t> ~1 </a:t>
            </a:r>
            <a:r>
              <a:rPr lang="en-US" baseline="0" dirty="0" err="1" smtClean="0"/>
              <a:t>mois</a:t>
            </a:r>
            <a:r>
              <a:rPr lang="en-US" baseline="0" dirty="0" smtClean="0"/>
              <a:t> entre la version Online et Dev Edition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758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baseline="0" dirty="0" smtClean="0"/>
              <a:t>Le Web App Builder </a:t>
            </a:r>
            <a:r>
              <a:rPr lang="en-US" baseline="0" dirty="0" err="1" smtClean="0"/>
              <a:t>est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outil</a:t>
            </a:r>
            <a:r>
              <a:rPr lang="en-US" baseline="0" dirty="0" smtClean="0"/>
              <a:t> accessible aux non-</a:t>
            </a:r>
            <a:r>
              <a:rPr lang="en-US" baseline="0" dirty="0" err="1" smtClean="0"/>
              <a:t>développeurs</a:t>
            </a:r>
            <a:r>
              <a:rPr lang="en-US" baseline="0" dirty="0" smtClean="0"/>
              <a:t> qui </a:t>
            </a:r>
            <a:r>
              <a:rPr lang="en-US" baseline="0" dirty="0" err="1" smtClean="0"/>
              <a:t>sert</a:t>
            </a:r>
            <a:r>
              <a:rPr lang="en-US" baseline="0" dirty="0" smtClean="0"/>
              <a:t> à </a:t>
            </a:r>
            <a:r>
              <a:rPr lang="en-US" baseline="0" dirty="0" err="1" smtClean="0"/>
              <a:t>générer</a:t>
            </a:r>
            <a:r>
              <a:rPr lang="en-US" baseline="0" dirty="0" smtClean="0"/>
              <a:t> des applications web. </a:t>
            </a:r>
          </a:p>
          <a:p>
            <a:pPr>
              <a:buFont typeface="Arial" pitchFamily="34" charset="0"/>
              <a:buChar char="•"/>
            </a:pPr>
            <a:r>
              <a:rPr lang="en-US" baseline="0" dirty="0" err="1" smtClean="0"/>
              <a:t>Dans</a:t>
            </a:r>
            <a:r>
              <a:rPr lang="en-US" baseline="0" dirty="0" smtClean="0"/>
              <a:t> le Web </a:t>
            </a:r>
            <a:r>
              <a:rPr lang="en-US" baseline="0" dirty="0" err="1" smtClean="0"/>
              <a:t>AppBuilder</a:t>
            </a:r>
            <a:r>
              <a:rPr lang="en-US" baseline="0" dirty="0" smtClean="0"/>
              <a:t>, nous </a:t>
            </a:r>
            <a:r>
              <a:rPr lang="en-US" baseline="0" dirty="0" err="1" smtClean="0"/>
              <a:t>trouvons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bibliothèque</a:t>
            </a:r>
            <a:r>
              <a:rPr lang="en-US" baseline="0" dirty="0" smtClean="0"/>
              <a:t> de widgets et </a:t>
            </a:r>
            <a:r>
              <a:rPr lang="en-US" baseline="0" dirty="0" err="1" smtClean="0"/>
              <a:t>une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bibliothèque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thèmes</a:t>
            </a:r>
            <a:r>
              <a:rPr lang="en-US" baseline="0" dirty="0" smtClean="0"/>
              <a:t>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Les applications </a:t>
            </a:r>
            <a:r>
              <a:rPr lang="en-US" baseline="0" dirty="0" err="1" smtClean="0"/>
              <a:t>sont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contruites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façon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modulaire</a:t>
            </a:r>
            <a:r>
              <a:rPr lang="en-US" baseline="0" dirty="0" smtClean="0"/>
              <a:t> : on </a:t>
            </a:r>
            <a:r>
              <a:rPr lang="en-US" baseline="0" dirty="0" err="1" smtClean="0"/>
              <a:t>ajoute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thème</a:t>
            </a:r>
            <a:r>
              <a:rPr lang="en-US" baseline="0" dirty="0" smtClean="0"/>
              <a:t> et des widgets à </a:t>
            </a:r>
            <a:r>
              <a:rPr lang="en-US" baseline="0" dirty="0" err="1" smtClean="0"/>
              <a:t>une</a:t>
            </a:r>
            <a:r>
              <a:rPr lang="en-US" baseline="0" dirty="0" smtClean="0"/>
              <a:t> application source (stem app) en </a:t>
            </a:r>
            <a:r>
              <a:rPr lang="en-US" baseline="0" dirty="0" err="1" smtClean="0"/>
              <a:t>piochant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bibliothèques</a:t>
            </a:r>
            <a:r>
              <a:rPr lang="en-US" baseline="0" dirty="0" smtClean="0"/>
              <a:t>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Le </a:t>
            </a:r>
            <a:r>
              <a:rPr lang="en-US" baseline="0" dirty="0" err="1" smtClean="0"/>
              <a:t>rôle</a:t>
            </a:r>
            <a:r>
              <a:rPr lang="en-US" baseline="0" dirty="0" smtClean="0"/>
              <a:t> du </a:t>
            </a:r>
            <a:r>
              <a:rPr lang="en-US" baseline="0" dirty="0" err="1" smtClean="0"/>
              <a:t>développeur</a:t>
            </a:r>
            <a:r>
              <a:rPr lang="en-US" baseline="0" dirty="0" smtClean="0"/>
              <a:t> sera </a:t>
            </a:r>
            <a:r>
              <a:rPr lang="en-US" baseline="0" dirty="0" err="1" smtClean="0"/>
              <a:t>d’enrichir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ces</a:t>
            </a:r>
            <a:r>
              <a:rPr lang="en-US" baseline="0" dirty="0" smtClean="0"/>
              <a:t> 2 </a:t>
            </a:r>
            <a:r>
              <a:rPr lang="en-US" baseline="0" dirty="0" err="1" smtClean="0"/>
              <a:t>bibliothèques</a:t>
            </a:r>
            <a:r>
              <a:rPr lang="en-US" baseline="0" dirty="0" smtClean="0"/>
              <a:t> (et non de </a:t>
            </a:r>
            <a:r>
              <a:rPr lang="en-US" baseline="0" dirty="0" err="1" smtClean="0"/>
              <a:t>créer</a:t>
            </a:r>
            <a:r>
              <a:rPr lang="en-US" baseline="0" dirty="0" smtClean="0"/>
              <a:t> des applications au </a:t>
            </a:r>
            <a:r>
              <a:rPr lang="en-US" baseline="0" dirty="0" err="1" smtClean="0"/>
              <a:t>sens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propre</a:t>
            </a:r>
            <a:r>
              <a:rPr lang="en-US" baseline="0" dirty="0" smtClean="0"/>
              <a:t> : </a:t>
            </a:r>
            <a:r>
              <a:rPr lang="en-US" baseline="0" dirty="0" err="1" smtClean="0"/>
              <a:t>c’est</a:t>
            </a:r>
            <a:r>
              <a:rPr lang="en-US" baseline="0" dirty="0" smtClean="0"/>
              <a:t> le </a:t>
            </a:r>
            <a:r>
              <a:rPr lang="en-US" baseline="0" dirty="0" err="1" smtClean="0"/>
              <a:t>rôle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l’utilisateur</a:t>
            </a:r>
            <a:r>
              <a:rPr lang="en-US" baseline="0" dirty="0" smtClean="0"/>
              <a:t> du Web </a:t>
            </a:r>
            <a:r>
              <a:rPr lang="en-US" baseline="0" dirty="0" err="1" smtClean="0"/>
              <a:t>AppBuilder</a:t>
            </a:r>
            <a:r>
              <a:rPr lang="en-US" baseline="0" dirty="0" smtClean="0"/>
              <a:t>)</a:t>
            </a:r>
          </a:p>
          <a:p>
            <a:pPr>
              <a:buFont typeface="Arial" pitchFamily="34" charset="0"/>
              <a:buChar char="•"/>
            </a:pPr>
            <a:r>
              <a:rPr lang="en-US" baseline="0" dirty="0" err="1" smtClean="0"/>
              <a:t>Voir</a:t>
            </a:r>
            <a:r>
              <a:rPr lang="en-US" baseline="0" dirty="0" smtClean="0"/>
              <a:t> “create a custom in-panel widget”(samples) et “create a theme” (guide)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302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Un widget a </a:t>
            </a:r>
            <a:r>
              <a:rPr lang="en-US" baseline="0" dirty="0" err="1" smtClean="0"/>
              <a:t>une</a:t>
            </a:r>
            <a:r>
              <a:rPr lang="en-US" baseline="0" dirty="0" smtClean="0"/>
              <a:t> vie </a:t>
            </a:r>
            <a:r>
              <a:rPr lang="en-US" baseline="0" dirty="0" err="1" smtClean="0"/>
              <a:t>propre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On </a:t>
            </a:r>
            <a:r>
              <a:rPr lang="en-US" baseline="0" dirty="0" err="1" smtClean="0"/>
              <a:t>peut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s’échanger</a:t>
            </a:r>
            <a:r>
              <a:rPr lang="en-US" baseline="0" dirty="0" smtClean="0"/>
              <a:t> les widgets (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, ….)</a:t>
            </a:r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Widget = </a:t>
            </a:r>
            <a:r>
              <a:rPr lang="en-US" baseline="0" dirty="0" err="1" smtClean="0"/>
              <a:t>fonctionnalité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accesible</a:t>
            </a:r>
            <a:r>
              <a:rPr lang="en-US" baseline="0" dirty="0" smtClean="0"/>
              <a:t> via </a:t>
            </a:r>
            <a:r>
              <a:rPr lang="en-US" baseline="0" dirty="0" err="1" smtClean="0"/>
              <a:t>l’interface</a:t>
            </a:r>
            <a:endParaRPr lang="en-US" baseline="0" dirty="0" smtClean="0"/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Un widget </a:t>
            </a:r>
            <a:r>
              <a:rPr lang="en-US" baseline="0" dirty="0" err="1" smtClean="0"/>
              <a:t>est</a:t>
            </a:r>
            <a:r>
              <a:rPr lang="en-US" baseline="0" dirty="0" smtClean="0"/>
              <a:t> configurable pour </a:t>
            </a:r>
            <a:r>
              <a:rPr lang="en-US" baseline="0" dirty="0" err="1" smtClean="0"/>
              <a:t>s’adapter</a:t>
            </a:r>
            <a:r>
              <a:rPr lang="en-US" baseline="0" dirty="0" smtClean="0"/>
              <a:t> à un </a:t>
            </a:r>
            <a:r>
              <a:rPr lang="en-US" baseline="0" dirty="0" err="1" smtClean="0"/>
              <a:t>contexte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particulier</a:t>
            </a:r>
            <a:endParaRPr lang="en-US" baseline="0" dirty="0" smtClean="0"/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Configuration </a:t>
            </a:r>
            <a:r>
              <a:rPr lang="en-US" baseline="0" dirty="0" err="1" smtClean="0"/>
              <a:t>stockée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dans</a:t>
            </a:r>
            <a:r>
              <a:rPr lang="en-US" baseline="0" dirty="0" smtClean="0"/>
              <a:t> un </a:t>
            </a:r>
            <a:r>
              <a:rPr lang="en-US" baseline="0" dirty="0" err="1" smtClean="0"/>
              <a:t>fichier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config.json</a:t>
            </a:r>
            <a:endParaRPr lang="en-US" baseline="0" dirty="0" smtClean="0"/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Ex: modification de </a:t>
            </a:r>
            <a:r>
              <a:rPr lang="en-US" baseline="0" dirty="0" err="1" smtClean="0"/>
              <a:t>l’URL</a:t>
            </a:r>
            <a:r>
              <a:rPr lang="en-US" baseline="0" dirty="0" smtClean="0"/>
              <a:t> d’un service de </a:t>
            </a:r>
            <a:r>
              <a:rPr lang="en-US" baseline="0" dirty="0" err="1" smtClean="0"/>
              <a:t>calcul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d’itinéraire</a:t>
            </a:r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192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err="1" smtClean="0"/>
              <a:t>nls</a:t>
            </a:r>
            <a:r>
              <a:rPr lang="en-US" dirty="0" smtClean="0"/>
              <a:t>: </a:t>
            </a:r>
            <a:r>
              <a:rPr lang="en-US" dirty="0" err="1" smtClean="0"/>
              <a:t>internatinalisation</a:t>
            </a:r>
            <a:r>
              <a:rPr lang="en-US" dirty="0" smtClean="0"/>
              <a:t> des </a:t>
            </a:r>
            <a:r>
              <a:rPr lang="en-US" dirty="0" err="1" smtClean="0"/>
              <a:t>libellés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Setting: </a:t>
            </a:r>
            <a:r>
              <a:rPr lang="en-US" dirty="0" err="1" smtClean="0"/>
              <a:t>fenêtre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paramétrage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err="1" smtClean="0"/>
              <a:t>Manifest.json</a:t>
            </a:r>
            <a:r>
              <a:rPr lang="en-US" dirty="0" smtClean="0"/>
              <a:t> : </a:t>
            </a:r>
            <a:r>
              <a:rPr lang="fr-FR" dirty="0" smtClean="0"/>
              <a:t>Décrit les propriétés et attributs du widget (auteur, version, type de </a:t>
            </a:r>
            <a:r>
              <a:rPr lang="fr-FR" dirty="0" err="1" smtClean="0"/>
              <a:t>license</a:t>
            </a:r>
            <a:r>
              <a:rPr lang="fr-FR" dirty="0" smtClean="0"/>
              <a:t>, …)</a:t>
            </a:r>
            <a:r>
              <a:rPr lang="en-US" dirty="0" smtClean="0"/>
              <a:t>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Lien : Required files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738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G2016 - Titre de la pré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91" y="0"/>
            <a:ext cx="1218941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fr-FR" noProof="0" dirty="0" smtClean="0"/>
              <a:t>Titre de la présentation</a:t>
            </a:r>
            <a:endParaRPr lang="fr-FR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noProof="0" dirty="0" smtClean="0"/>
              <a:t>Intervenant 1</a:t>
            </a:r>
          </a:p>
          <a:p>
            <a:r>
              <a:rPr lang="fr-FR" noProof="0" dirty="0" smtClean="0"/>
              <a:t>Intervenant 2</a:t>
            </a:r>
            <a:endParaRPr lang="fr-FR" noProof="0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noProof="0" dirty="0" smtClean="0"/>
              <a:t>Conférence SIG 2016 – 5 et 6 octobre 2016 - Versailles</a:t>
            </a:r>
            <a:endParaRPr lang="fr-FR" noProof="0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fr-FR" noProof="0" smtClean="0"/>
              <a:pPr/>
              <a:t>‹N°›</a:t>
            </a:fld>
            <a:endParaRPr lang="fr-FR" noProof="0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1038" y="1419225"/>
            <a:ext cx="1895499" cy="425978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G2016 - Titre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3049" y="0"/>
            <a:ext cx="12188948" cy="68579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fr-FR" noProof="0" dirty="0" smtClean="0"/>
              <a:t>Titre de la diapo</a:t>
            </a:r>
            <a:endParaRPr lang="fr-FR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2pPr>
              <a:defRPr baseline="0"/>
            </a:lvl2pPr>
          </a:lstStyle>
          <a:p>
            <a:pPr lvl="0"/>
            <a:r>
              <a:rPr lang="fr-FR" noProof="0" dirty="0" smtClean="0"/>
              <a:t>Niveau 1</a:t>
            </a:r>
          </a:p>
          <a:p>
            <a:pPr lvl="1"/>
            <a:r>
              <a:rPr lang="fr-FR" noProof="0" dirty="0" smtClean="0"/>
              <a:t>Niveau 2</a:t>
            </a:r>
          </a:p>
          <a:p>
            <a:pPr lvl="2"/>
            <a:r>
              <a:rPr lang="fr-FR" noProof="0" dirty="0" smtClean="0"/>
              <a:t>Niveau 2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noProof="0" dirty="0" smtClean="0"/>
              <a:t>Conférence SIG 2016 – 5 et 6 octobre 2016 - Versailles</a:t>
            </a:r>
            <a:endParaRPr lang="fr-FR" noProof="0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G2016 - Titre, Sous-Titre et Tex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3049" y="0"/>
            <a:ext cx="12188948" cy="685799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fr-FR" noProof="0" dirty="0" smtClean="0"/>
              <a:t>Titre de la diapo</a:t>
            </a:r>
            <a:endParaRPr lang="fr-FR" noProof="0" dirty="0"/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 hasCustomPrompt="1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noProof="0" dirty="0" smtClean="0"/>
              <a:t>Niveau 1</a:t>
            </a:r>
          </a:p>
          <a:p>
            <a:pPr lvl="1"/>
            <a:r>
              <a:rPr lang="fr-FR" noProof="0" dirty="0" smtClean="0"/>
              <a:t>Niveau 2</a:t>
            </a:r>
          </a:p>
          <a:p>
            <a:pPr lvl="2"/>
            <a:r>
              <a:rPr lang="fr-FR" noProof="0" dirty="0" smtClean="0"/>
              <a:t>Niveau 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fr-FR" noProof="0" dirty="0" smtClean="0"/>
              <a:t>Sous-titre de la diapo</a:t>
            </a:r>
            <a:endParaRPr lang="fr-FR" noProof="0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44271" y="6004383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fr-FR" noProof="0" dirty="0" smtClean="0"/>
              <a:t>Message </a:t>
            </a:r>
            <a:r>
              <a:rPr lang="fr-FR" noProof="0" dirty="0" err="1" smtClean="0"/>
              <a:t>optionel</a:t>
            </a:r>
            <a:endParaRPr lang="fr-FR" noProof="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noProof="0" dirty="0" smtClean="0"/>
              <a:t>Conférence SIG 2016 – 5 et 6 octobre 2016 - Versailles</a:t>
            </a:r>
          </a:p>
          <a:p>
            <a:endParaRPr lang="fr-FR" noProof="0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IG2016 - Démonst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3049" y="0"/>
            <a:ext cx="12188950" cy="68579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84776" y="2711450"/>
            <a:ext cx="2825496" cy="36933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Démonstration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dirty="0" smtClean="0"/>
              <a:t>Conférence SIG 2016 – 5 et 6 octobre 2016 - Versailles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IG2016 - Question &amp;  Répon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3049" y="0"/>
            <a:ext cx="12188950" cy="68579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072699" y="2690335"/>
            <a:ext cx="4049649" cy="73866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Questions / </a:t>
            </a:r>
            <a:r>
              <a:rPr lang="en-US" dirty="0" err="1" smtClean="0"/>
              <a:t>Réponses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dirty="0" smtClean="0"/>
              <a:t>Conférence SIG 2016 – 5 et 6 octobre 2016 - Versailles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2966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SIG2016 - Fin de la pré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pPr/>
              <a:t>10/4/2016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5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ltGray">
          <a:xfrm>
            <a:off x="3049" y="0"/>
            <a:ext cx="12188950" cy="6857998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925" y="3114737"/>
            <a:ext cx="3771900" cy="847664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fr-FR" noProof="0" dirty="0" smtClean="0"/>
              <a:t>Titre de la diapo</a:t>
            </a:r>
            <a:endParaRPr lang="fr-FR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 noProof="0" dirty="0" smtClean="0"/>
              <a:t>Niveau 1</a:t>
            </a:r>
          </a:p>
          <a:p>
            <a:pPr lvl="1"/>
            <a:r>
              <a:rPr lang="fr-FR" noProof="0" dirty="0" smtClean="0"/>
              <a:t>Niveau 2</a:t>
            </a:r>
          </a:p>
          <a:p>
            <a:pPr lvl="2"/>
            <a:r>
              <a:rPr lang="fr-FR" noProof="0" dirty="0" smtClean="0"/>
              <a:t>Niveau 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noProof="0" dirty="0" smtClean="0"/>
              <a:t>Conférence SIG 2016 – 5 et 6 octobre 2016 - Versailles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4" r:id="rId3"/>
    <p:sldLayoutId id="2147486805" r:id="rId4"/>
    <p:sldLayoutId id="2147486808" r:id="rId5"/>
    <p:sldLayoutId id="2147486807" r:id="rId6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gi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arcgis.com/web-appbuilder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geonet.esri.com/community/developers/web-developers/arcgis-api-for-javascript" TargetMode="External"/><Relationship Id="rId3" Type="http://schemas.openxmlformats.org/officeDocument/2006/relationships/hyperlink" Target="https://geonet.esri.com/community/gis/web-gis/web-appbuilder" TargetMode="External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hyperlink" Target="https://geonet.esri.com/groups/web-app-builder-custom-widgets" TargetMode="External"/><Relationship Id="rId9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js.arcgis.com/" TargetMode="External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evelopers.arcgis.com/javascript/3/" TargetMode="External"/><Relationship Id="rId5" Type="http://schemas.openxmlformats.org/officeDocument/2006/relationships/image" Target="../media/image25.png"/><Relationship Id="rId4" Type="http://schemas.openxmlformats.org/officeDocument/2006/relationships/hyperlink" Target="https://developers.arcgis.com/javascript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914400" y="2428193"/>
            <a:ext cx="8184334" cy="914400"/>
          </a:xfrm>
        </p:spPr>
        <p:txBody>
          <a:bodyPr/>
          <a:lstStyle/>
          <a:p>
            <a:pPr algn="l"/>
            <a:r>
              <a:rPr lang="fr-FR" dirty="0"/>
              <a:t>Comment personnaliser vos applications </a:t>
            </a:r>
            <a:r>
              <a:rPr lang="fr-FR" dirty="0" smtClean="0"/>
              <a:t>du </a:t>
            </a:r>
            <a:r>
              <a:rPr lang="fr-FR" dirty="0"/>
              <a:t>Web </a:t>
            </a:r>
            <a:r>
              <a:rPr lang="fr-FR" dirty="0" err="1"/>
              <a:t>AppBuilder</a:t>
            </a:r>
            <a:r>
              <a:rPr lang="fr-FR" dirty="0"/>
              <a:t> en y ajoutant de nouveaux widgets ?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 smtClean="0"/>
          </a:p>
          <a:p>
            <a:r>
              <a:rPr lang="fr-FR" dirty="0" smtClean="0"/>
              <a:t>Ludovic Cornu</a:t>
            </a:r>
          </a:p>
          <a:p>
            <a:r>
              <a:rPr lang="fr-FR" dirty="0" smtClean="0"/>
              <a:t>Mathieu </a:t>
            </a:r>
            <a:r>
              <a:rPr lang="fr-FR" dirty="0" err="1" smtClean="0"/>
              <a:t>Villemont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798133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 du widget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/>
              <a:t>« Brique » réutilisable de l’interface d’une application</a:t>
            </a:r>
          </a:p>
          <a:p>
            <a:endParaRPr lang="fr-FR" dirty="0" smtClean="0"/>
          </a:p>
          <a:p>
            <a:r>
              <a:rPr lang="fr-FR" dirty="0" smtClean="0"/>
              <a:t>Encapsule une logique métier qui permet de réaliser une tâche</a:t>
            </a:r>
          </a:p>
          <a:p>
            <a:endParaRPr lang="fr-FR" dirty="0" smtClean="0"/>
          </a:p>
          <a:p>
            <a:r>
              <a:rPr lang="fr-FR" dirty="0" smtClean="0"/>
              <a:t>Peut-être connecté aux ressources côté serveur (services de cartes, …)</a:t>
            </a:r>
          </a:p>
          <a:p>
            <a:endParaRPr lang="fr-FR" dirty="0" smtClean="0"/>
          </a:p>
          <a:p>
            <a:r>
              <a:rPr lang="fr-FR" dirty="0" smtClean="0"/>
              <a:t>Configurable</a:t>
            </a:r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pPr lvl="1"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469892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Widget : structure</a:t>
            </a:r>
            <a:endParaRPr lang="fr-FR" dirty="0"/>
          </a:p>
        </p:txBody>
      </p:sp>
      <p:grpSp>
        <p:nvGrpSpPr>
          <p:cNvPr id="3" name="Group 43"/>
          <p:cNvGrpSpPr/>
          <p:nvPr/>
        </p:nvGrpSpPr>
        <p:grpSpPr>
          <a:xfrm>
            <a:off x="1955157" y="1407368"/>
            <a:ext cx="4078624" cy="4787426"/>
            <a:chOff x="4371490" y="1136105"/>
            <a:chExt cx="4078624" cy="4787426"/>
          </a:xfrm>
        </p:grpSpPr>
        <p:sp>
          <p:nvSpPr>
            <p:cNvPr id="7" name="Rounded Rectangle 46"/>
            <p:cNvSpPr/>
            <p:nvPr/>
          </p:nvSpPr>
          <p:spPr bwMode="auto">
            <a:xfrm>
              <a:off x="5386699" y="1139530"/>
              <a:ext cx="1109765" cy="493160"/>
            </a:xfrm>
            <a:prstGeom prst="roundRect">
              <a:avLst/>
            </a:prstGeom>
            <a:noFill/>
            <a:ln w="38100" cmpd="sng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 err="1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css</a:t>
              </a: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/</a:t>
              </a:r>
            </a:p>
          </p:txBody>
        </p:sp>
        <p:sp>
          <p:nvSpPr>
            <p:cNvPr id="8" name="Rounded Rectangle 47"/>
            <p:cNvSpPr/>
            <p:nvPr/>
          </p:nvSpPr>
          <p:spPr bwMode="auto">
            <a:xfrm>
              <a:off x="5378801" y="2023791"/>
              <a:ext cx="1109765" cy="493160"/>
            </a:xfrm>
            <a:prstGeom prst="roundRect">
              <a:avLst/>
            </a:prstGeom>
            <a:noFill/>
            <a:ln w="38100" cmpd="sng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images/</a:t>
              </a:r>
            </a:p>
          </p:txBody>
        </p:sp>
        <p:sp>
          <p:nvSpPr>
            <p:cNvPr id="9" name="Rounded Rectangle 48"/>
            <p:cNvSpPr/>
            <p:nvPr/>
          </p:nvSpPr>
          <p:spPr bwMode="auto">
            <a:xfrm>
              <a:off x="5378799" y="2882370"/>
              <a:ext cx="1109765" cy="493160"/>
            </a:xfrm>
            <a:prstGeom prst="roundRect">
              <a:avLst/>
            </a:prstGeom>
            <a:noFill/>
            <a:ln w="38100" cmpd="sng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 err="1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nls</a:t>
              </a: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/</a:t>
              </a:r>
            </a:p>
          </p:txBody>
        </p:sp>
        <p:sp>
          <p:nvSpPr>
            <p:cNvPr id="10" name="Rounded Rectangle 49"/>
            <p:cNvSpPr/>
            <p:nvPr/>
          </p:nvSpPr>
          <p:spPr bwMode="auto">
            <a:xfrm>
              <a:off x="5378799" y="3733070"/>
              <a:ext cx="1109765" cy="493160"/>
            </a:xfrm>
            <a:prstGeom prst="roundRect">
              <a:avLst/>
            </a:prstGeom>
            <a:noFill/>
            <a:ln w="38100" cmpd="sng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setting/</a:t>
              </a:r>
            </a:p>
          </p:txBody>
        </p:sp>
        <p:sp>
          <p:nvSpPr>
            <p:cNvPr id="11" name="Rounded Rectangle 50"/>
            <p:cNvSpPr/>
            <p:nvPr/>
          </p:nvSpPr>
          <p:spPr bwMode="auto">
            <a:xfrm>
              <a:off x="5393163" y="4976237"/>
              <a:ext cx="1409172" cy="493160"/>
            </a:xfrm>
            <a:prstGeom prst="round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manifest.json</a:t>
              </a:r>
            </a:p>
          </p:txBody>
        </p:sp>
        <p:cxnSp>
          <p:nvCxnSpPr>
            <p:cNvPr id="12" name="Straight Connector 51"/>
            <p:cNvCxnSpPr>
              <a:endCxn id="7" idx="1"/>
            </p:cNvCxnSpPr>
            <p:nvPr/>
          </p:nvCxnSpPr>
          <p:spPr bwMode="auto">
            <a:xfrm flipV="1">
              <a:off x="4371490" y="1386110"/>
              <a:ext cx="1015209" cy="1014599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52"/>
            <p:cNvCxnSpPr>
              <a:endCxn id="8" idx="1"/>
            </p:cNvCxnSpPr>
            <p:nvPr/>
          </p:nvCxnSpPr>
          <p:spPr bwMode="auto">
            <a:xfrm flipV="1">
              <a:off x="4371490" y="2270371"/>
              <a:ext cx="1007311" cy="130338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53"/>
            <p:cNvCxnSpPr>
              <a:endCxn id="9" idx="1"/>
            </p:cNvCxnSpPr>
            <p:nvPr/>
          </p:nvCxnSpPr>
          <p:spPr bwMode="auto">
            <a:xfrm>
              <a:off x="4371490" y="2400709"/>
              <a:ext cx="1007309" cy="728241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54"/>
            <p:cNvCxnSpPr>
              <a:endCxn id="10" idx="1"/>
            </p:cNvCxnSpPr>
            <p:nvPr/>
          </p:nvCxnSpPr>
          <p:spPr bwMode="auto">
            <a:xfrm>
              <a:off x="4371490" y="2400709"/>
              <a:ext cx="1007309" cy="1578941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55"/>
            <p:cNvCxnSpPr>
              <a:endCxn id="11" idx="1"/>
            </p:cNvCxnSpPr>
            <p:nvPr/>
          </p:nvCxnSpPr>
          <p:spPr bwMode="auto">
            <a:xfrm>
              <a:off x="4371490" y="2339065"/>
              <a:ext cx="1021673" cy="2883752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7" name="Rounded Rectangle 56"/>
            <p:cNvSpPr/>
            <p:nvPr/>
          </p:nvSpPr>
          <p:spPr bwMode="auto">
            <a:xfrm>
              <a:off x="7035547" y="1136105"/>
              <a:ext cx="1409172" cy="493160"/>
            </a:xfrm>
            <a:prstGeom prst="round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styles.css</a:t>
              </a:r>
            </a:p>
          </p:txBody>
        </p:sp>
        <p:sp>
          <p:nvSpPr>
            <p:cNvPr id="18" name="Rounded Rectangle 57"/>
            <p:cNvSpPr/>
            <p:nvPr/>
          </p:nvSpPr>
          <p:spPr bwMode="auto">
            <a:xfrm>
              <a:off x="7046915" y="3232248"/>
              <a:ext cx="1109765" cy="493160"/>
            </a:xfrm>
            <a:prstGeom prst="roundRect">
              <a:avLst/>
            </a:prstGeom>
            <a:noFill/>
            <a:ln w="38100" cmpd="sng"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 err="1"/>
                <a:t>es-es</a:t>
              </a: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/</a:t>
              </a:r>
            </a:p>
          </p:txBody>
        </p:sp>
        <p:sp>
          <p:nvSpPr>
            <p:cNvPr id="19" name="Rounded Rectangle 58"/>
            <p:cNvSpPr/>
            <p:nvPr/>
          </p:nvSpPr>
          <p:spPr bwMode="auto">
            <a:xfrm>
              <a:off x="7046915" y="4161197"/>
              <a:ext cx="1403199" cy="493160"/>
            </a:xfrm>
            <a:prstGeom prst="roundRect">
              <a:avLst/>
            </a:prstGeom>
            <a:noFill/>
            <a:ln w="38100" cmpd="sng"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…</a:t>
              </a:r>
            </a:p>
          </p:txBody>
        </p:sp>
        <p:cxnSp>
          <p:nvCxnSpPr>
            <p:cNvPr id="20" name="Straight Connector 59"/>
            <p:cNvCxnSpPr>
              <a:stCxn id="7" idx="3"/>
              <a:endCxn id="17" idx="1"/>
            </p:cNvCxnSpPr>
            <p:nvPr/>
          </p:nvCxnSpPr>
          <p:spPr bwMode="auto">
            <a:xfrm flipV="1">
              <a:off x="6496464" y="1382685"/>
              <a:ext cx="539083" cy="3425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60"/>
            <p:cNvCxnSpPr>
              <a:stCxn id="8" idx="3"/>
            </p:cNvCxnSpPr>
            <p:nvPr/>
          </p:nvCxnSpPr>
          <p:spPr bwMode="auto">
            <a:xfrm>
              <a:off x="6488566" y="2270371"/>
              <a:ext cx="558349" cy="0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61"/>
            <p:cNvCxnSpPr>
              <a:stCxn id="9" idx="3"/>
              <a:endCxn id="26" idx="1"/>
            </p:cNvCxnSpPr>
            <p:nvPr/>
          </p:nvCxnSpPr>
          <p:spPr bwMode="auto">
            <a:xfrm flipV="1">
              <a:off x="6488564" y="2853510"/>
              <a:ext cx="520313" cy="275440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62"/>
            <p:cNvCxnSpPr>
              <a:stCxn id="10" idx="3"/>
              <a:endCxn id="19" idx="1"/>
            </p:cNvCxnSpPr>
            <p:nvPr/>
          </p:nvCxnSpPr>
          <p:spPr bwMode="auto">
            <a:xfrm>
              <a:off x="6488564" y="3979650"/>
              <a:ext cx="558351" cy="428127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Straight Connector 63"/>
            <p:cNvCxnSpPr>
              <a:endCxn id="27" idx="1"/>
            </p:cNvCxnSpPr>
            <p:nvPr/>
          </p:nvCxnSpPr>
          <p:spPr bwMode="auto">
            <a:xfrm>
              <a:off x="4389598" y="2542826"/>
              <a:ext cx="997101" cy="2172053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5" name="Rounded Rectangle 64"/>
            <p:cNvSpPr/>
            <p:nvPr/>
          </p:nvSpPr>
          <p:spPr bwMode="auto">
            <a:xfrm>
              <a:off x="7032079" y="2013034"/>
              <a:ext cx="1409172" cy="493160"/>
            </a:xfrm>
            <a:prstGeom prst="round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icon.png</a:t>
              </a:r>
            </a:p>
          </p:txBody>
        </p:sp>
        <p:sp>
          <p:nvSpPr>
            <p:cNvPr id="26" name="Rounded Rectangle 65"/>
            <p:cNvSpPr/>
            <p:nvPr/>
          </p:nvSpPr>
          <p:spPr bwMode="auto">
            <a:xfrm>
              <a:off x="7008877" y="2606930"/>
              <a:ext cx="1409172" cy="493160"/>
            </a:xfrm>
            <a:prstGeom prst="round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strings.js</a:t>
              </a:r>
            </a:p>
          </p:txBody>
        </p:sp>
        <p:sp>
          <p:nvSpPr>
            <p:cNvPr id="27" name="Rounded Rectangle 66"/>
            <p:cNvSpPr/>
            <p:nvPr/>
          </p:nvSpPr>
          <p:spPr bwMode="auto">
            <a:xfrm>
              <a:off x="5386699" y="4468299"/>
              <a:ext cx="1409172" cy="493160"/>
            </a:xfrm>
            <a:prstGeom prst="round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 err="1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config.json</a:t>
              </a:r>
              <a:endParaRPr lang="en-US" sz="1400" b="1" dirty="0">
                <a:solidFill>
                  <a:srgbClr val="FFFFFF"/>
                </a:solidFill>
                <a:latin typeface="Avenir Light"/>
                <a:ea typeface="ＭＳ Ｐゴシック" pitchFamily="16" charset="-128"/>
                <a:cs typeface="Avenir Light"/>
              </a:endParaRPr>
            </a:p>
          </p:txBody>
        </p:sp>
        <p:cxnSp>
          <p:nvCxnSpPr>
            <p:cNvPr id="28" name="Straight Connector 67"/>
            <p:cNvCxnSpPr>
              <a:stCxn id="9" idx="3"/>
              <a:endCxn id="18" idx="1"/>
            </p:cNvCxnSpPr>
            <p:nvPr/>
          </p:nvCxnSpPr>
          <p:spPr bwMode="auto">
            <a:xfrm>
              <a:off x="6488564" y="3128950"/>
              <a:ext cx="558351" cy="349878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9" name="Rounded Rectangle 68"/>
            <p:cNvSpPr/>
            <p:nvPr/>
          </p:nvSpPr>
          <p:spPr bwMode="auto">
            <a:xfrm>
              <a:off x="5393163" y="5430371"/>
              <a:ext cx="1409172" cy="493160"/>
            </a:xfrm>
            <a:prstGeom prst="round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FFFFFF"/>
                  </a:solidFill>
                  <a:latin typeface="Avenir Light"/>
                  <a:ea typeface="ＭＳ Ｐゴシック" pitchFamily="16" charset="-128"/>
                  <a:cs typeface="Avenir Light"/>
                </a:rPr>
                <a:t>Widget.html</a:t>
              </a:r>
            </a:p>
          </p:txBody>
        </p:sp>
        <p:cxnSp>
          <p:nvCxnSpPr>
            <p:cNvPr id="30" name="Straight Connector 69"/>
            <p:cNvCxnSpPr>
              <a:endCxn id="29" idx="1"/>
            </p:cNvCxnSpPr>
            <p:nvPr/>
          </p:nvCxnSpPr>
          <p:spPr bwMode="auto">
            <a:xfrm>
              <a:off x="4371490" y="2297969"/>
              <a:ext cx="1021673" cy="3378982"/>
            </a:xfrm>
            <a:prstGeom prst="line">
              <a:avLst/>
            </a:prstGeom>
            <a:noFill/>
            <a:ln w="190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1" name="Rounded Rectangle 41"/>
          <p:cNvSpPr/>
          <p:nvPr/>
        </p:nvSpPr>
        <p:spPr bwMode="auto">
          <a:xfrm>
            <a:off x="845392" y="2552392"/>
            <a:ext cx="1109765" cy="493160"/>
          </a:xfrm>
          <a:prstGeom prst="roundRect">
            <a:avLst/>
          </a:prstGeom>
          <a:noFill/>
          <a:ln w="28575" cmpd="sng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 err="1">
                <a:solidFill>
                  <a:srgbClr val="FFFFFF"/>
                </a:solidFill>
                <a:latin typeface="Avenir Light"/>
                <a:ea typeface="ＭＳ Ｐゴシック" pitchFamily="16" charset="-128"/>
                <a:cs typeface="Avenir Light"/>
              </a:rPr>
              <a:t>MyWidget</a:t>
            </a:r>
            <a:endParaRPr lang="en-US" sz="1400" b="1" dirty="0">
              <a:solidFill>
                <a:srgbClr val="FFFFFF"/>
              </a:solidFill>
              <a:latin typeface="Avenir Light"/>
              <a:ea typeface="ＭＳ Ｐゴシック" pitchFamily="16" charset="-128"/>
              <a:cs typeface="Avenir Light"/>
            </a:endParaRPr>
          </a:p>
        </p:txBody>
      </p:sp>
      <p:sp>
        <p:nvSpPr>
          <p:cNvPr id="34" name="TextBox 7"/>
          <p:cNvSpPr txBox="1"/>
          <p:nvPr/>
        </p:nvSpPr>
        <p:spPr>
          <a:xfrm>
            <a:off x="6915705" y="1438405"/>
            <a:ext cx="5131293" cy="413021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 eaLnBrk="0" hangingPunct="0">
              <a:lnSpc>
                <a:spcPct val="150000"/>
              </a:lnSpc>
            </a:pPr>
            <a:r>
              <a:rPr lang="en-US" sz="2000" b="1" dirty="0" smtClean="0">
                <a:latin typeface="Calibri Light"/>
                <a:cs typeface="Calibri Light"/>
              </a:rPr>
              <a:t>Travail du </a:t>
            </a:r>
            <a:r>
              <a:rPr lang="fr-FR" sz="2000" b="1" dirty="0" smtClean="0">
                <a:latin typeface="Calibri Light"/>
                <a:cs typeface="Calibri Light"/>
              </a:rPr>
              <a:t>développeur</a:t>
            </a:r>
            <a:r>
              <a:rPr lang="en-US" sz="2000" b="1" dirty="0" smtClean="0">
                <a:latin typeface="Calibri Light"/>
                <a:cs typeface="Calibri Light"/>
              </a:rPr>
              <a:t> :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latin typeface="Calibri Light"/>
                <a:cs typeface="Calibri Light"/>
              </a:rPr>
              <a:t>Interface et style du widget (HTML/CSS)</a:t>
            </a:r>
          </a:p>
          <a:p>
            <a:pPr marL="285750" indent="-285750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err="1" smtClean="0">
                <a:latin typeface="Calibri Light"/>
                <a:cs typeface="Calibri Light"/>
              </a:rPr>
              <a:t>Logique</a:t>
            </a:r>
            <a:r>
              <a:rPr lang="en-US" sz="2000" dirty="0" smtClean="0">
                <a:latin typeface="Calibri Light"/>
                <a:cs typeface="Calibri Light"/>
              </a:rPr>
              <a:t> métier(JavaScript)</a:t>
            </a:r>
            <a:endParaRPr lang="en-US" sz="2000" dirty="0">
              <a:latin typeface="Calibri Light"/>
              <a:cs typeface="Calibri Light"/>
            </a:endParaRP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err="1" smtClean="0">
                <a:latin typeface="Calibri Light"/>
                <a:cs typeface="Calibri Light"/>
              </a:rPr>
              <a:t>Fichier</a:t>
            </a:r>
            <a:r>
              <a:rPr lang="en-US" sz="2000" dirty="0" smtClean="0">
                <a:latin typeface="Calibri Light"/>
                <a:cs typeface="Calibri Light"/>
              </a:rPr>
              <a:t> de configuration (JSON</a:t>
            </a:r>
            <a:r>
              <a:rPr lang="en-US" sz="2000" dirty="0">
                <a:latin typeface="Calibri Light"/>
                <a:cs typeface="Calibri Light"/>
              </a:rPr>
              <a:t>)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latin typeface="Calibri Light"/>
                <a:cs typeface="Calibri Light"/>
              </a:rPr>
              <a:t>Console de </a:t>
            </a:r>
            <a:r>
              <a:rPr lang="en-US" sz="2000" dirty="0" err="1" smtClean="0">
                <a:latin typeface="Calibri Light"/>
                <a:cs typeface="Calibri Light"/>
              </a:rPr>
              <a:t>paramétrage</a:t>
            </a:r>
            <a:endParaRPr lang="en-US" sz="2000" dirty="0" smtClean="0">
              <a:latin typeface="Calibri Light"/>
              <a:cs typeface="Calibri Light"/>
            </a:endParaRPr>
          </a:p>
          <a:p>
            <a:pPr marL="285750" indent="-285750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err="1" smtClean="0">
                <a:latin typeface="Calibri Light"/>
                <a:cs typeface="Calibri Light"/>
              </a:rPr>
              <a:t>Localisation</a:t>
            </a:r>
            <a:r>
              <a:rPr lang="en-US" sz="2000" dirty="0" smtClean="0">
                <a:latin typeface="Calibri Light"/>
                <a:cs typeface="Calibri Light"/>
              </a:rPr>
              <a:t> (</a:t>
            </a:r>
            <a:r>
              <a:rPr lang="en-US" sz="2000" dirty="0" err="1" smtClean="0">
                <a:latin typeface="Calibri Light"/>
                <a:cs typeface="Calibri Light"/>
              </a:rPr>
              <a:t>langues</a:t>
            </a:r>
            <a:r>
              <a:rPr lang="en-US" sz="2000" dirty="0" smtClean="0">
                <a:latin typeface="Calibri Light"/>
                <a:cs typeface="Calibri Light"/>
              </a:rPr>
              <a:t> </a:t>
            </a:r>
            <a:r>
              <a:rPr lang="en-US" sz="2000" dirty="0" err="1" smtClean="0">
                <a:latin typeface="Calibri Light"/>
                <a:cs typeface="Calibri Light"/>
              </a:rPr>
              <a:t>supportées</a:t>
            </a:r>
            <a:r>
              <a:rPr lang="en-US" sz="2000" dirty="0" smtClean="0">
                <a:latin typeface="Calibri Light"/>
                <a:cs typeface="Calibri Light"/>
              </a:rPr>
              <a:t>)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endParaRPr lang="en-US" sz="2000" dirty="0">
              <a:latin typeface="Calibri Light"/>
              <a:cs typeface="Calibri Light"/>
            </a:endParaRPr>
          </a:p>
        </p:txBody>
      </p:sp>
      <p:sp>
        <p:nvSpPr>
          <p:cNvPr id="32" name="Rounded Rectangle 68"/>
          <p:cNvSpPr/>
          <p:nvPr/>
        </p:nvSpPr>
        <p:spPr bwMode="auto">
          <a:xfrm>
            <a:off x="2985394" y="6151980"/>
            <a:ext cx="1409172" cy="493160"/>
          </a:xfrm>
          <a:prstGeom prst="round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srgbClr val="FFFFFF"/>
                </a:solidFill>
                <a:latin typeface="Avenir Light"/>
                <a:ea typeface="ＭＳ Ｐゴシック" pitchFamily="16" charset="-128"/>
                <a:cs typeface="Avenir Light"/>
              </a:rPr>
              <a:t>Widget.js</a:t>
            </a:r>
            <a:endParaRPr lang="en-US" sz="1400" b="1" dirty="0">
              <a:solidFill>
                <a:srgbClr val="FFFFFF"/>
              </a:solidFill>
              <a:latin typeface="Avenir Light"/>
              <a:ea typeface="ＭＳ Ｐゴシック" pitchFamily="16" charset="-128"/>
              <a:cs typeface="Avenir Light"/>
            </a:endParaRPr>
          </a:p>
        </p:txBody>
      </p:sp>
      <p:cxnSp>
        <p:nvCxnSpPr>
          <p:cNvPr id="5" name="Connecteur droit 4"/>
          <p:cNvCxnSpPr>
            <a:stCxn id="31" idx="3"/>
            <a:endCxn id="32" idx="1"/>
          </p:cNvCxnSpPr>
          <p:nvPr/>
        </p:nvCxnSpPr>
        <p:spPr bwMode="auto">
          <a:xfrm>
            <a:off x="1955157" y="2798972"/>
            <a:ext cx="1030237" cy="3599588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738664"/>
          </a:xfrm>
        </p:spPr>
        <p:txBody>
          <a:bodyPr/>
          <a:lstStyle/>
          <a:p>
            <a:r>
              <a:rPr lang="fr-FR" dirty="0" err="1" smtClean="0"/>
              <a:t>BaseWidget</a:t>
            </a:r>
            <a:r>
              <a:rPr lang="fr-FR" dirty="0" smtClean="0"/>
              <a:t> :   </a:t>
            </a:r>
            <a:r>
              <a:rPr lang="en-US" dirty="0" smtClean="0">
                <a:latin typeface="Calibri Light"/>
                <a:ea typeface="ＭＳ Ｐゴシック" pitchFamily="16" charset="-128"/>
                <a:cs typeface="Calibri Light"/>
              </a:rPr>
              <a:t>interface widget  &lt;-&gt;  </a:t>
            </a:r>
            <a:r>
              <a:rPr lang="en-US" dirty="0" err="1" smtClean="0">
                <a:latin typeface="Calibri Light"/>
                <a:ea typeface="ＭＳ Ｐゴシック" pitchFamily="16" charset="-128"/>
                <a:cs typeface="Calibri Light"/>
              </a:rPr>
              <a:t>reste</a:t>
            </a:r>
            <a:r>
              <a:rPr lang="en-US" dirty="0" smtClean="0">
                <a:latin typeface="Calibri Light"/>
                <a:ea typeface="ＭＳ Ｐゴシック" pitchFamily="16" charset="-128"/>
                <a:cs typeface="Calibri Light"/>
              </a:rPr>
              <a:t> de </a:t>
            </a:r>
            <a:r>
              <a:rPr lang="en-US" dirty="0" err="1" smtClean="0">
                <a:latin typeface="Calibri Light"/>
                <a:ea typeface="ＭＳ Ｐゴシック" pitchFamily="16" charset="-128"/>
                <a:cs typeface="Calibri Light"/>
              </a:rPr>
              <a:t>l’application</a:t>
            </a:r>
            <a:r>
              <a:rPr lang="en-US" dirty="0" smtClean="0">
                <a:latin typeface="Calibri Light"/>
                <a:ea typeface="ＭＳ Ｐゴシック" pitchFamily="16" charset="-128"/>
                <a:cs typeface="Calibri Light"/>
              </a:rPr>
              <a:t/>
            </a:r>
            <a:br>
              <a:rPr lang="en-US" dirty="0" smtClean="0">
                <a:latin typeface="Calibri Light"/>
                <a:ea typeface="ＭＳ Ｐゴシック" pitchFamily="16" charset="-128"/>
                <a:cs typeface="Calibri Light"/>
              </a:rPr>
            </a:br>
            <a:endParaRPr lang="fr-FR" dirty="0"/>
          </a:p>
        </p:txBody>
      </p:sp>
      <p:pic>
        <p:nvPicPr>
          <p:cNvPr id="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596" y="1760658"/>
            <a:ext cx="7378700" cy="1790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13" name="TextBox 6"/>
          <p:cNvSpPr txBox="1"/>
          <p:nvPr/>
        </p:nvSpPr>
        <p:spPr>
          <a:xfrm>
            <a:off x="1435381" y="3879542"/>
            <a:ext cx="9994605" cy="2068497"/>
          </a:xfrm>
          <a:prstGeom prst="rect">
            <a:avLst/>
          </a:prstGeom>
          <a:noFill/>
          <a:effectLst/>
        </p:spPr>
        <p:txBody>
          <a:bodyPr wrap="square" lIns="0" tIns="0" rIns="0" bIns="0" numCol="2" rtlCol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err="1" smtClean="0">
                <a:latin typeface="Calibri Light"/>
                <a:cs typeface="Calibri Light"/>
              </a:rPr>
              <a:t>Propriétés</a:t>
            </a:r>
            <a:r>
              <a:rPr lang="en-US" sz="2000" dirty="0" smtClean="0">
                <a:latin typeface="Calibri Light"/>
                <a:cs typeface="Calibri Light"/>
              </a:rPr>
              <a:t> de </a:t>
            </a:r>
            <a:r>
              <a:rPr lang="en-US" sz="2000" dirty="0" err="1" smtClean="0">
                <a:latin typeface="Calibri Light"/>
                <a:cs typeface="Calibri Light"/>
              </a:rPr>
              <a:t>l’app</a:t>
            </a:r>
            <a:r>
              <a:rPr lang="en-US" sz="2000" dirty="0" smtClean="0">
                <a:latin typeface="Calibri Light"/>
                <a:cs typeface="Calibri Light"/>
              </a:rPr>
              <a:t> </a:t>
            </a:r>
            <a:r>
              <a:rPr lang="en-US" sz="2000" dirty="0">
                <a:latin typeface="Calibri Light"/>
                <a:cs typeface="Calibri Light"/>
              </a:rPr>
              <a:t>(</a:t>
            </a:r>
            <a:r>
              <a:rPr lang="en-US" sz="2000" dirty="0" smtClean="0">
                <a:latin typeface="Calibri Light"/>
                <a:cs typeface="Calibri Light"/>
              </a:rPr>
              <a:t>nom, </a:t>
            </a:r>
            <a:r>
              <a:rPr lang="en-US" sz="2000" dirty="0" err="1" smtClean="0">
                <a:latin typeface="Calibri Light"/>
                <a:cs typeface="Calibri Light"/>
              </a:rPr>
              <a:t>icône</a:t>
            </a:r>
            <a:r>
              <a:rPr lang="en-US" sz="2000" dirty="0" smtClean="0">
                <a:latin typeface="Calibri Light"/>
                <a:cs typeface="Calibri Light"/>
              </a:rPr>
              <a:t>,..)</a:t>
            </a:r>
            <a:endParaRPr lang="en-US" sz="2000" dirty="0">
              <a:latin typeface="Calibri Light"/>
              <a:cs typeface="Calibri Light"/>
            </a:endParaRP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latin typeface="Calibri Light"/>
                <a:cs typeface="Calibri Light"/>
              </a:rPr>
              <a:t>Configuration de </a:t>
            </a:r>
            <a:r>
              <a:rPr lang="en-US" sz="2000" dirty="0" err="1" smtClean="0">
                <a:latin typeface="Calibri Light"/>
                <a:cs typeface="Calibri Light"/>
              </a:rPr>
              <a:t>l’app</a:t>
            </a:r>
            <a:endParaRPr lang="en-US" sz="2000" dirty="0">
              <a:latin typeface="Calibri Light"/>
              <a:cs typeface="Calibri Light"/>
            </a:endParaRPr>
          </a:p>
          <a:p>
            <a:pPr marL="285750" indent="-285750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latin typeface="Calibri Light"/>
                <a:cs typeface="Calibri Light"/>
              </a:rPr>
              <a:t>Configuration du widget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latin typeface="Calibri Light"/>
                <a:cs typeface="Calibri Light"/>
              </a:rPr>
              <a:t>Objet “map”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err="1" smtClean="0">
                <a:latin typeface="Calibri Light"/>
                <a:cs typeface="Calibri Light"/>
              </a:rPr>
              <a:t>Etat</a:t>
            </a:r>
            <a:r>
              <a:rPr lang="en-US" sz="2000" dirty="0" smtClean="0">
                <a:latin typeface="Calibri Light"/>
                <a:cs typeface="Calibri Light"/>
              </a:rPr>
              <a:t> du widget (</a:t>
            </a:r>
            <a:r>
              <a:rPr lang="en-US" sz="2000" dirty="0" err="1" smtClean="0">
                <a:latin typeface="Calibri Light"/>
                <a:cs typeface="Calibri Light"/>
              </a:rPr>
              <a:t>ouvert</a:t>
            </a:r>
            <a:r>
              <a:rPr lang="en-US" sz="2000" dirty="0" smtClean="0">
                <a:latin typeface="Calibri Light"/>
                <a:cs typeface="Calibri Light"/>
              </a:rPr>
              <a:t>, </a:t>
            </a:r>
            <a:r>
              <a:rPr lang="en-US" sz="2000" dirty="0" err="1" smtClean="0">
                <a:latin typeface="Calibri Light"/>
                <a:cs typeface="Calibri Light"/>
              </a:rPr>
              <a:t>fermé</a:t>
            </a:r>
            <a:r>
              <a:rPr lang="en-US" sz="2000" dirty="0" smtClean="0">
                <a:latin typeface="Calibri Light"/>
                <a:cs typeface="Calibri Light"/>
              </a:rPr>
              <a:t>, </a:t>
            </a:r>
            <a:r>
              <a:rPr lang="en-US" sz="2000" dirty="0" err="1" smtClean="0">
                <a:latin typeface="Calibri Light"/>
                <a:cs typeface="Calibri Light"/>
              </a:rPr>
              <a:t>actif</a:t>
            </a:r>
            <a:r>
              <a:rPr lang="en-US" sz="2000" dirty="0" smtClean="0">
                <a:latin typeface="Calibri Light"/>
                <a:cs typeface="Calibri Light"/>
              </a:rPr>
              <a:t>…)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latin typeface="Calibri Light"/>
                <a:cs typeface="Calibri Light"/>
              </a:rPr>
              <a:t>Cycle de vie du widget Dojo (</a:t>
            </a:r>
            <a:r>
              <a:rPr lang="en-US" sz="2000" dirty="0" err="1" smtClean="0">
                <a:latin typeface="Calibri Light"/>
                <a:cs typeface="Calibri Light"/>
              </a:rPr>
              <a:t>PostCreate</a:t>
            </a:r>
            <a:r>
              <a:rPr lang="en-US" sz="2000" dirty="0" smtClean="0">
                <a:latin typeface="Calibri Light"/>
                <a:cs typeface="Calibri Light"/>
              </a:rPr>
              <a:t>, …)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err="1" smtClean="0">
                <a:latin typeface="Calibri Light"/>
                <a:cs typeface="Calibri Light"/>
              </a:rPr>
              <a:t>Evènements</a:t>
            </a:r>
            <a:r>
              <a:rPr lang="en-US" sz="2000" dirty="0" smtClean="0">
                <a:latin typeface="Calibri Light"/>
                <a:cs typeface="Calibri Light"/>
              </a:rPr>
              <a:t> (open, close, </a:t>
            </a:r>
            <a:r>
              <a:rPr lang="en-US" sz="2000" dirty="0" err="1" smtClean="0">
                <a:latin typeface="Calibri Light"/>
                <a:cs typeface="Calibri Light"/>
              </a:rPr>
              <a:t>signIn</a:t>
            </a:r>
            <a:r>
              <a:rPr lang="en-US" sz="2000" dirty="0" smtClean="0">
                <a:latin typeface="Calibri Light"/>
                <a:cs typeface="Calibri Light"/>
              </a:rPr>
              <a:t>, …)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dirty="0" smtClean="0">
                <a:latin typeface="Calibri Light"/>
                <a:cs typeface="Calibri Light"/>
              </a:rPr>
              <a:t>Communication inter-widgets</a:t>
            </a:r>
            <a:endParaRPr lang="en-US" sz="2000" dirty="0">
              <a:latin typeface="Calibri Light"/>
              <a:cs typeface="Calibri Light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5726097" y="2343705"/>
            <a:ext cx="1802167" cy="372862"/>
          </a:xfrm>
          <a:prstGeom prst="rect">
            <a:avLst/>
          </a:prstGeom>
          <a:noFill/>
          <a:ln w="2540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Open a widget diagra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85855" y="349064"/>
            <a:ext cx="6192062" cy="6249933"/>
          </a:xfrm>
          <a:prstGeom prst="rect">
            <a:avLst/>
          </a:prstGeom>
          <a:noFill/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Invoked methods for widget life cycl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22302" y="606056"/>
            <a:ext cx="8559383" cy="5885511"/>
          </a:xfrm>
          <a:prstGeom prst="rect">
            <a:avLst/>
          </a:prstGeom>
          <a:noFill/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84776" y="2711450"/>
            <a:ext cx="2825496" cy="738664"/>
          </a:xfrm>
        </p:spPr>
        <p:txBody>
          <a:bodyPr/>
          <a:lstStyle/>
          <a:p>
            <a:r>
              <a:rPr lang="fr-FR" dirty="0" smtClean="0"/>
              <a:t>Paramétrage d’un widget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09021946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6009640" cy="369332"/>
          </a:xfrm>
        </p:spPr>
        <p:txBody>
          <a:bodyPr/>
          <a:lstStyle/>
          <a:p>
            <a:r>
              <a:rPr lang="fr-FR" dirty="0" smtClean="0"/>
              <a:t>Panneau de configuration du widget</a:t>
            </a:r>
            <a:endParaRPr lang="fr-FR" dirty="0"/>
          </a:p>
        </p:txBody>
      </p:sp>
      <p:pic>
        <p:nvPicPr>
          <p:cNvPr id="8" name="Picture 2" descr="C:\Users\lcornu\Dropbox\Techdays\setting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83776" y="1334042"/>
            <a:ext cx="5510212" cy="3011488"/>
          </a:xfrm>
          <a:prstGeom prst="rect">
            <a:avLst/>
          </a:prstGeom>
          <a:noFill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 l="2985" t="13727" r="45083" b="74554"/>
          <a:stretch>
            <a:fillRect/>
          </a:stretch>
        </p:blipFill>
        <p:spPr bwMode="auto">
          <a:xfrm>
            <a:off x="357399" y="5100173"/>
            <a:ext cx="11454876" cy="13894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ounded Rectangle 66"/>
          <p:cNvSpPr/>
          <p:nvPr/>
        </p:nvSpPr>
        <p:spPr bwMode="auto">
          <a:xfrm>
            <a:off x="573580" y="4263338"/>
            <a:ext cx="1409172" cy="493160"/>
          </a:xfrm>
          <a:prstGeom prst="round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 err="1" smtClean="0">
                <a:solidFill>
                  <a:srgbClr val="FFFFFF"/>
                </a:solidFill>
                <a:latin typeface="Avenir Light"/>
                <a:ea typeface="ＭＳ Ｐゴシック" pitchFamily="16" charset="-128"/>
                <a:cs typeface="Avenir Light"/>
              </a:rPr>
              <a:t>config.json</a:t>
            </a:r>
            <a:r>
              <a:rPr lang="en-US" sz="2400" b="1" dirty="0" smtClean="0">
                <a:solidFill>
                  <a:srgbClr val="FFFFFF"/>
                </a:solidFill>
                <a:latin typeface="Avenir Light"/>
                <a:ea typeface="ＭＳ Ｐゴシック" pitchFamily="16" charset="-128"/>
                <a:cs typeface="Avenir Light"/>
              </a:rPr>
              <a:t> :</a:t>
            </a:r>
            <a:endParaRPr lang="en-US" sz="2400" b="1" dirty="0">
              <a:solidFill>
                <a:srgbClr val="FFFFFF"/>
              </a:solidFill>
              <a:latin typeface="Avenir Light"/>
              <a:ea typeface="ＭＳ Ｐゴシック" pitchFamily="16" charset="-128"/>
              <a:cs typeface="Avenir Light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84776" y="2711450"/>
            <a:ext cx="2825496" cy="738664"/>
          </a:xfrm>
        </p:spPr>
        <p:txBody>
          <a:bodyPr/>
          <a:lstStyle/>
          <a:p>
            <a:r>
              <a:rPr lang="fr-FR" dirty="0" smtClean="0"/>
              <a:t>Internationalisation d’un widget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185724724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/>
          <a:srcRect l="3833" t="11938" r="67137" b="63256"/>
          <a:stretch>
            <a:fillRect/>
          </a:stretch>
        </p:blipFill>
        <p:spPr bwMode="auto">
          <a:xfrm>
            <a:off x="5242559" y="3622040"/>
            <a:ext cx="6470248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/>
          <a:srcRect l="3173" t="12146" r="67258" b="62015"/>
          <a:stretch>
            <a:fillRect/>
          </a:stretch>
        </p:blipFill>
        <p:spPr bwMode="auto">
          <a:xfrm>
            <a:off x="5242559" y="243840"/>
            <a:ext cx="6510921" cy="3058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3703320" cy="369332"/>
          </a:xfrm>
        </p:spPr>
        <p:txBody>
          <a:bodyPr/>
          <a:lstStyle/>
          <a:p>
            <a:r>
              <a:rPr lang="fr-FR" dirty="0" smtClean="0"/>
              <a:t>i18n</a:t>
            </a:r>
            <a:endParaRPr lang="fr-FR" dirty="0"/>
          </a:p>
        </p:txBody>
      </p:sp>
      <p:pic>
        <p:nvPicPr>
          <p:cNvPr id="9" name="Picture 2" descr="C:\Users\lcornu\Dropbox\Techdays\nls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5885" y="1527493"/>
            <a:ext cx="5010150" cy="4625975"/>
          </a:xfrm>
          <a:prstGeom prst="rect">
            <a:avLst/>
          </a:prstGeom>
          <a:noFill/>
        </p:spPr>
      </p:pic>
      <p:sp>
        <p:nvSpPr>
          <p:cNvPr id="10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685800" y="1097309"/>
            <a:ext cx="10826496" cy="246221"/>
          </a:xfrm>
        </p:spPr>
        <p:txBody>
          <a:bodyPr/>
          <a:lstStyle/>
          <a:p>
            <a:r>
              <a:rPr lang="fr-FR" dirty="0" smtClean="0"/>
              <a:t>The world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yours</a:t>
            </a:r>
            <a:endParaRPr lang="fr-FR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84776" y="2711450"/>
            <a:ext cx="2825496" cy="369332"/>
          </a:xfrm>
        </p:spPr>
        <p:txBody>
          <a:bodyPr/>
          <a:lstStyle/>
          <a:p>
            <a:r>
              <a:rPr lang="fr-FR" dirty="0"/>
              <a:t>Widget 3D</a:t>
            </a:r>
          </a:p>
        </p:txBody>
      </p:sp>
    </p:spTree>
    <p:extLst>
      <p:ext uri="{BB962C8B-B14F-4D97-AF65-F5344CB8AC3E}">
        <p14:creationId xmlns:p14="http://schemas.microsoft.com/office/powerpoint/2010/main" val="103377183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Programme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/>
              <a:t>Extensibilité du Web </a:t>
            </a:r>
            <a:r>
              <a:rPr lang="fr-FR" dirty="0" err="1" smtClean="0"/>
              <a:t>AppBuilder</a:t>
            </a:r>
            <a:endParaRPr lang="fr-FR" dirty="0" smtClean="0"/>
          </a:p>
          <a:p>
            <a:r>
              <a:rPr lang="fr-FR" dirty="0" smtClean="0"/>
              <a:t>Structure d’un widget</a:t>
            </a:r>
          </a:p>
          <a:p>
            <a:r>
              <a:rPr lang="fr-FR" dirty="0" smtClean="0"/>
              <a:t>Paramétrage</a:t>
            </a:r>
          </a:p>
          <a:p>
            <a:r>
              <a:rPr lang="fr-FR" dirty="0" smtClean="0"/>
              <a:t>Internationalisation</a:t>
            </a:r>
          </a:p>
          <a:p>
            <a:r>
              <a:rPr lang="fr-FR" dirty="0" smtClean="0"/>
              <a:t>Widget 3D</a:t>
            </a:r>
          </a:p>
          <a:p>
            <a:r>
              <a:rPr lang="fr-FR" dirty="0" smtClean="0"/>
              <a:t>Responsive</a:t>
            </a:r>
          </a:p>
          <a:p>
            <a:r>
              <a:rPr lang="fr-FR" dirty="0" smtClean="0"/>
              <a:t>Déploiement</a:t>
            </a:r>
          </a:p>
          <a:p>
            <a:r>
              <a:rPr lang="fr-FR" dirty="0" smtClean="0"/>
              <a:t>Pour aller plus loin</a:t>
            </a:r>
          </a:p>
          <a:p>
            <a:pPr marL="0" indent="0"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469892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Widget 3D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/>
              <a:t>Architecture similaire aux widgets 2D</a:t>
            </a:r>
          </a:p>
          <a:p>
            <a:r>
              <a:rPr lang="fr-FR" dirty="0"/>
              <a:t>API 4.0</a:t>
            </a:r>
            <a:r>
              <a:rPr lang="fr-FR" dirty="0" smtClean="0"/>
              <a:t>*</a:t>
            </a:r>
          </a:p>
          <a:p>
            <a:pPr lvl="1"/>
            <a:r>
              <a:rPr lang="fr-FR" dirty="0" smtClean="0"/>
              <a:t>Utilisation de </a:t>
            </a:r>
            <a:r>
              <a:rPr lang="fr-FR" b="0" dirty="0" err="1" smtClean="0">
                <a:latin typeface="Consolas" panose="020B0609020204030204" pitchFamily="49" charset="0"/>
              </a:rPr>
              <a:t>SceneView</a:t>
            </a:r>
            <a:r>
              <a:rPr lang="fr-FR" dirty="0" smtClean="0"/>
              <a:t> plutôt que </a:t>
            </a:r>
            <a:r>
              <a:rPr lang="fr-FR" b="0" dirty="0" err="1" smtClean="0">
                <a:latin typeface="Consolas" panose="020B0609020204030204" pitchFamily="49" charset="0"/>
              </a:rPr>
              <a:t>Map</a:t>
            </a:r>
            <a:endParaRPr lang="fr-FR" b="0" dirty="0" smtClean="0">
              <a:latin typeface="Consolas" panose="020B0609020204030204" pitchFamily="49" charset="0"/>
            </a:endParaRPr>
          </a:p>
          <a:p>
            <a:r>
              <a:rPr lang="fr-FR" dirty="0" smtClean="0"/>
              <a:t>Configuration : API 3.x</a:t>
            </a:r>
          </a:p>
          <a:p>
            <a:pPr marL="0" indent="0"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smtClean="0"/>
              <a:t>Les concepts</a:t>
            </a:r>
            <a:endParaRPr lang="fr-FR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0"/>
          </p:nvPr>
        </p:nvSpPr>
        <p:spPr>
          <a:xfrm>
            <a:off x="644271" y="5142609"/>
            <a:ext cx="10826496" cy="1077218"/>
          </a:xfrm>
        </p:spPr>
        <p:txBody>
          <a:bodyPr/>
          <a:lstStyle/>
          <a:p>
            <a:r>
              <a:rPr lang="fr-FR" b="1" dirty="0" smtClean="0"/>
              <a:t>*Comment </a:t>
            </a:r>
            <a:r>
              <a:rPr lang="fr-FR" b="1" dirty="0"/>
              <a:t>exploiter les nouveautés de l’API </a:t>
            </a:r>
            <a:r>
              <a:rPr lang="fr-FR" b="1" dirty="0" err="1"/>
              <a:t>Javascript</a:t>
            </a:r>
            <a:r>
              <a:rPr lang="fr-FR" b="1" dirty="0"/>
              <a:t> 4.0 dans vos applications ? </a:t>
            </a:r>
            <a:endParaRPr lang="fr-FR" b="1" dirty="0" smtClean="0"/>
          </a:p>
          <a:p>
            <a:r>
              <a:rPr lang="fr-FR" dirty="0" smtClean="0"/>
              <a:t>Mercredi 17h30 </a:t>
            </a:r>
            <a:r>
              <a:rPr lang="fr-FR" dirty="0"/>
              <a:t>–</a:t>
            </a:r>
            <a:r>
              <a:rPr lang="fr-FR" dirty="0" smtClean="0"/>
              <a:t> 18h30</a:t>
            </a:r>
          </a:p>
          <a:p>
            <a:r>
              <a:rPr lang="fr-FR" dirty="0" smtClean="0"/>
              <a:t>Jeudi 14h30 – 15h30</a:t>
            </a:r>
            <a:r>
              <a:rPr lang="fr-FR" dirty="0"/>
              <a:t/>
            </a:r>
            <a:br>
              <a:rPr lang="fr-FR" dirty="0"/>
            </a:br>
            <a:r>
              <a:rPr lang="fr-FR" dirty="0"/>
              <a:t>Hôtel Pullman </a:t>
            </a:r>
            <a:r>
              <a:rPr lang="fr-FR" dirty="0" smtClean="0"/>
              <a:t>– salle Saint-Louis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979859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84776" y="2711450"/>
            <a:ext cx="2825496" cy="1661993"/>
          </a:xfrm>
        </p:spPr>
        <p:txBody>
          <a:bodyPr/>
          <a:lstStyle/>
          <a:p>
            <a:r>
              <a:rPr lang="fr-FR" dirty="0"/>
              <a:t>Widget </a:t>
            </a:r>
            <a:r>
              <a:rPr lang="fr-FR" dirty="0" smtClean="0"/>
              <a:t>3D</a:t>
            </a:r>
            <a:br>
              <a:rPr lang="fr-FR" dirty="0" smtClean="0"/>
            </a:br>
            <a:r>
              <a:rPr lang="fr-FR" dirty="0" smtClean="0"/>
              <a:t> </a:t>
            </a:r>
            <a:br>
              <a:rPr lang="fr-FR" dirty="0" smtClean="0"/>
            </a:br>
            <a:r>
              <a:rPr lang="fr-FR" sz="6000" dirty="0" smtClean="0">
                <a:latin typeface="FontAwesome" pitchFamily="2" charset="0"/>
              </a:rPr>
              <a:t>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22294292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84776" y="2711450"/>
            <a:ext cx="2825496" cy="369332"/>
          </a:xfrm>
        </p:spPr>
        <p:txBody>
          <a:bodyPr/>
          <a:lstStyle/>
          <a:p>
            <a:r>
              <a:rPr lang="fr-FR" dirty="0"/>
              <a:t>Responsive</a:t>
            </a:r>
          </a:p>
        </p:txBody>
      </p:sp>
    </p:spTree>
    <p:extLst>
      <p:ext uri="{BB962C8B-B14F-4D97-AF65-F5344CB8AC3E}">
        <p14:creationId xmlns:p14="http://schemas.microsoft.com/office/powerpoint/2010/main" val="204438197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Responsive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/>
              <a:t>Nativement « responsive » </a:t>
            </a:r>
          </a:p>
          <a:p>
            <a:pPr lvl="1"/>
            <a:r>
              <a:rPr lang="fr-FR" dirty="0" smtClean="0"/>
              <a:t>« On-panel » : dimensions des panels définies par les thèmes</a:t>
            </a:r>
          </a:p>
          <a:p>
            <a:pPr lvl="1"/>
            <a:r>
              <a:rPr lang="fr-FR" dirty="0" smtClean="0"/>
              <a:t>Possibilité de faire des widgets « off-panel »</a:t>
            </a:r>
          </a:p>
          <a:p>
            <a:r>
              <a:rPr lang="fr-FR" dirty="0" smtClean="0"/>
              <a:t>Classes CSS fournies</a:t>
            </a:r>
          </a:p>
          <a:p>
            <a:pPr lvl="1"/>
            <a:r>
              <a:rPr lang="fr-FR" b="0" dirty="0" err="1" smtClean="0">
                <a:latin typeface="Consolas" panose="020B0609020204030204" pitchFamily="49" charset="0"/>
              </a:rPr>
              <a:t>jimu</a:t>
            </a:r>
            <a:r>
              <a:rPr lang="fr-FR" b="0" dirty="0" smtClean="0">
                <a:latin typeface="Consolas" panose="020B0609020204030204" pitchFamily="49" charset="0"/>
              </a:rPr>
              <a:t>-r-</a:t>
            </a:r>
            <a:r>
              <a:rPr lang="fr-FR" b="0" dirty="0" err="1" smtClean="0">
                <a:latin typeface="Consolas" panose="020B0609020204030204" pitchFamily="49" charset="0"/>
              </a:rPr>
              <a:t>row</a:t>
            </a:r>
            <a:r>
              <a:rPr lang="fr-FR" b="0" dirty="0" smtClean="0">
                <a:latin typeface="Consolas" panose="020B0609020204030204" pitchFamily="49" charset="0"/>
              </a:rPr>
              <a:t> </a:t>
            </a:r>
            <a:r>
              <a:rPr lang="fr-FR" dirty="0" smtClean="0"/>
              <a:t>et </a:t>
            </a:r>
            <a:r>
              <a:rPr lang="fr-FR" b="0" dirty="0" smtClean="0">
                <a:latin typeface="Consolas" panose="020B0609020204030204" pitchFamily="49" charset="0"/>
              </a:rPr>
              <a:t>col-x-x</a:t>
            </a:r>
          </a:p>
          <a:p>
            <a:pPr lvl="1"/>
            <a:r>
              <a:rPr lang="fr-FR" b="0" dirty="0" err="1">
                <a:latin typeface="Consolas" panose="020B0609020204030204" pitchFamily="49" charset="0"/>
              </a:rPr>
              <a:t>TileLayoutContainer</a:t>
            </a:r>
            <a:endParaRPr lang="fr-FR" dirty="0" smtClean="0">
              <a:latin typeface="Consolas" panose="020B0609020204030204" pitchFamily="49" charset="0"/>
            </a:endParaRPr>
          </a:p>
          <a:p>
            <a:r>
              <a:rPr lang="fr-FR" dirty="0" smtClean="0"/>
              <a:t>Utilisation de librairies externes</a:t>
            </a:r>
          </a:p>
          <a:p>
            <a:pPr lvl="1"/>
            <a:r>
              <a:rPr lang="fr-FR" dirty="0" err="1" smtClean="0"/>
              <a:t>Bootstrap</a:t>
            </a: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smtClean="0"/>
              <a:t>Les concepts</a:t>
            </a:r>
            <a:endParaRPr lang="fr-FR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 smtClean="0"/>
              <a:t>Note supplémentaire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72449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84776" y="2711450"/>
            <a:ext cx="2825496" cy="1661993"/>
          </a:xfrm>
        </p:spPr>
        <p:txBody>
          <a:bodyPr/>
          <a:lstStyle/>
          <a:p>
            <a:r>
              <a:rPr lang="fr-FR" dirty="0" smtClean="0"/>
              <a:t>Responsive</a:t>
            </a:r>
            <a:br>
              <a:rPr lang="fr-FR" dirty="0" smtClean="0"/>
            </a:br>
            <a:r>
              <a:rPr lang="fr-FR" dirty="0" smtClean="0"/>
              <a:t> </a:t>
            </a:r>
            <a:br>
              <a:rPr lang="fr-FR" dirty="0" smtClean="0"/>
            </a:br>
            <a:r>
              <a:rPr lang="fr-FR" sz="6000" dirty="0" smtClean="0">
                <a:latin typeface="FontAwesome" pitchFamily="2" charset="0"/>
              </a:rPr>
              <a:t>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38615176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Déploiement</a:t>
            </a:r>
            <a:endParaRPr lang="fr-FR" dirty="0"/>
          </a:p>
        </p:txBody>
      </p:sp>
      <p:pic>
        <p:nvPicPr>
          <p:cNvPr id="8" name="Picture 2" descr="http://smartcityplus.maps.arcgis.com/apps/webappbuilder/builder/images/loading_front.gif"/>
          <p:cNvPicPr>
            <a:picLocks noChangeAspect="1" noChangeArrowheads="1" noCrop="1"/>
          </p:cNvPicPr>
          <p:nvPr/>
        </p:nvPicPr>
        <p:blipFill>
          <a:blip r:embed="rId3">
            <a:clrChange>
              <a:clrFrom>
                <a:srgbClr val="666666"/>
              </a:clrFrom>
              <a:clrTo>
                <a:srgbClr val="666666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486452" y="3768165"/>
            <a:ext cx="1428750" cy="1428750"/>
          </a:xfrm>
          <a:prstGeom prst="rect">
            <a:avLst/>
          </a:prstGeom>
          <a:noFill/>
        </p:spPr>
      </p:pic>
      <p:cxnSp>
        <p:nvCxnSpPr>
          <p:cNvPr id="10" name="Connecteur droit avec flèche 9"/>
          <p:cNvCxnSpPr/>
          <p:nvPr/>
        </p:nvCxnSpPr>
        <p:spPr bwMode="auto">
          <a:xfrm flipH="1">
            <a:off x="2339163" y="2591254"/>
            <a:ext cx="1063257" cy="1176911"/>
          </a:xfrm>
          <a:prstGeom prst="straightConnector1">
            <a:avLst/>
          </a:prstGeom>
          <a:noFill/>
          <a:ln w="44450" cap="flat" cmpd="sng" algn="ctr">
            <a:solidFill>
              <a:srgbClr val="33CCCC"/>
            </a:solidFill>
            <a:prstDash val="sysDash"/>
            <a:round/>
            <a:headEnd type="none" w="med" len="med"/>
            <a:tailEnd type="arrow"/>
          </a:ln>
          <a:effectLst/>
        </p:spPr>
      </p:cxnSp>
      <p:sp>
        <p:nvSpPr>
          <p:cNvPr id="22" name="Arc 21"/>
          <p:cNvSpPr/>
          <p:nvPr/>
        </p:nvSpPr>
        <p:spPr bwMode="auto">
          <a:xfrm>
            <a:off x="-2788920" y="463173"/>
            <a:ext cx="11805330" cy="4213381"/>
          </a:xfrm>
          <a:prstGeom prst="arc">
            <a:avLst>
              <a:gd name="adj1" fmla="val 91969"/>
              <a:gd name="adj2" fmla="val 5756378"/>
            </a:avLst>
          </a:prstGeom>
          <a:noFill/>
          <a:ln w="38100" cap="flat" cmpd="sng" algn="ctr">
            <a:solidFill>
              <a:srgbClr val="33CCCC"/>
            </a:solidFill>
            <a:prstDash val="solid"/>
            <a:round/>
            <a:headEnd type="arrow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6" name="Connecteur droit avec flèche 25"/>
          <p:cNvCxnSpPr/>
          <p:nvPr/>
        </p:nvCxnSpPr>
        <p:spPr bwMode="auto">
          <a:xfrm>
            <a:off x="5719220" y="2728414"/>
            <a:ext cx="758134" cy="1094660"/>
          </a:xfrm>
          <a:prstGeom prst="straightConnector1">
            <a:avLst/>
          </a:prstGeom>
          <a:noFill/>
          <a:ln w="44450" cap="flat" cmpd="sng" algn="ctr">
            <a:solidFill>
              <a:srgbClr val="33CCCC"/>
            </a:solidFill>
            <a:prstDash val="sysDash"/>
            <a:round/>
            <a:headEnd type="none" w="med" len="med"/>
            <a:tailEnd type="arrow"/>
          </a:ln>
          <a:effectLst/>
        </p:spPr>
      </p:cxnSp>
      <p:grpSp>
        <p:nvGrpSpPr>
          <p:cNvPr id="3" name="Groupe 26"/>
          <p:cNvGrpSpPr/>
          <p:nvPr/>
        </p:nvGrpSpPr>
        <p:grpSpPr>
          <a:xfrm>
            <a:off x="2731164" y="1243351"/>
            <a:ext cx="3501136" cy="1817803"/>
            <a:chOff x="4603177" y="449465"/>
            <a:chExt cx="3501136" cy="1817803"/>
          </a:xfrm>
        </p:grpSpPr>
        <p:grpSp>
          <p:nvGrpSpPr>
            <p:cNvPr id="4" name="Groupe 17"/>
            <p:cNvGrpSpPr/>
            <p:nvPr/>
          </p:nvGrpSpPr>
          <p:grpSpPr>
            <a:xfrm>
              <a:off x="4603177" y="449465"/>
              <a:ext cx="3501136" cy="1494153"/>
              <a:chOff x="4036568" y="-442196"/>
              <a:chExt cx="3501136" cy="1494153"/>
            </a:xfrm>
          </p:grpSpPr>
          <p:pic>
            <p:nvPicPr>
              <p:cNvPr id="30" name="Picture 2" descr="C:\Users\lcornu\Dropbox\Techdays\cloud.png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4036568" y="-442196"/>
                <a:ext cx="3501136" cy="1494153"/>
              </a:xfrm>
              <a:prstGeom prst="rect">
                <a:avLst/>
              </a:prstGeom>
              <a:noFill/>
            </p:spPr>
          </p:pic>
          <p:pic>
            <p:nvPicPr>
              <p:cNvPr id="31" name="Picture 4" descr="Afficher l'image d'origine"/>
              <p:cNvPicPr>
                <a:picLocks noChangeAspect="1" noChangeArrowheads="1"/>
              </p:cNvPicPr>
              <p:nvPr/>
            </p:nvPicPr>
            <p:blipFill>
              <a:blip r:embed="rId5"/>
              <a:srcRect l="40183" t="35804" r="11647" b="48792"/>
              <a:stretch>
                <a:fillRect/>
              </a:stretch>
            </p:blipFill>
            <p:spPr bwMode="auto">
              <a:xfrm>
                <a:off x="4419600" y="228600"/>
                <a:ext cx="2879344" cy="488337"/>
              </a:xfrm>
              <a:prstGeom prst="rect">
                <a:avLst/>
              </a:prstGeom>
              <a:noFill/>
            </p:spPr>
          </p:pic>
        </p:grpSp>
        <p:pic>
          <p:nvPicPr>
            <p:cNvPr id="29" name="Picture 4" descr="C:\Users\lcornu\Dropbox\Techdays\ou Portal.png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5692775" y="1797368"/>
              <a:ext cx="1536700" cy="469900"/>
            </a:xfrm>
            <a:prstGeom prst="rect">
              <a:avLst/>
            </a:prstGeom>
            <a:noFill/>
          </p:spPr>
        </p:pic>
      </p:grpSp>
      <p:pic>
        <p:nvPicPr>
          <p:cNvPr id="33" name="Picture 11" descr="C:\Users\lcornu\Dropbox\Techdays\devices-09-512.png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5729459" y="3823074"/>
            <a:ext cx="1381601" cy="1381601"/>
          </a:xfrm>
          <a:prstGeom prst="rect">
            <a:avLst/>
          </a:prstGeom>
          <a:noFill/>
        </p:spPr>
      </p:pic>
      <p:cxnSp>
        <p:nvCxnSpPr>
          <p:cNvPr id="35" name="Connecteur droit avec flèche 34"/>
          <p:cNvCxnSpPr/>
          <p:nvPr/>
        </p:nvCxnSpPr>
        <p:spPr bwMode="auto">
          <a:xfrm>
            <a:off x="9356651" y="2737504"/>
            <a:ext cx="1164606" cy="1502591"/>
          </a:xfrm>
          <a:prstGeom prst="straightConnector1">
            <a:avLst/>
          </a:prstGeom>
          <a:noFill/>
          <a:ln w="63500" cap="flat" cmpd="sng" algn="ctr">
            <a:solidFill>
              <a:srgbClr val="33CCCC"/>
            </a:solidFill>
            <a:prstDash val="dash"/>
            <a:round/>
            <a:headEnd type="arrow" w="med" len="med"/>
            <a:tailEnd type="arrow"/>
          </a:ln>
          <a:effectLst/>
        </p:spPr>
      </p:cxnSp>
      <p:pic>
        <p:nvPicPr>
          <p:cNvPr id="5123" name="Picture 3" descr="C:\Users\lcornu\Dropbox\Techdays\images\webserver_white.pn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8242032" y="826919"/>
            <a:ext cx="1575565" cy="1575565"/>
          </a:xfrm>
          <a:prstGeom prst="rect">
            <a:avLst/>
          </a:prstGeom>
          <a:noFill/>
        </p:spPr>
      </p:pic>
      <p:pic>
        <p:nvPicPr>
          <p:cNvPr id="5124" name="Picture 4" descr="C:\Users\lcornu\Dropbox\Techdays\images\responsive_white.pn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9675110" y="4482540"/>
            <a:ext cx="1507563" cy="1507562"/>
          </a:xfrm>
          <a:prstGeom prst="rect">
            <a:avLst/>
          </a:prstGeom>
          <a:noFill/>
        </p:spPr>
      </p:pic>
      <p:sp>
        <p:nvSpPr>
          <p:cNvPr id="42" name="ZoneTexte 41"/>
          <p:cNvSpPr txBox="1"/>
          <p:nvPr/>
        </p:nvSpPr>
        <p:spPr>
          <a:xfrm>
            <a:off x="1380301" y="5063626"/>
            <a:ext cx="1534901" cy="462221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fr-FR" b="1" dirty="0" smtClean="0">
                <a:ea typeface="+mn-ea"/>
                <a:cs typeface="+mn-cs"/>
              </a:rPr>
              <a:t>Web </a:t>
            </a:r>
            <a:r>
              <a:rPr lang="fr-FR" b="1" dirty="0" err="1" smtClean="0">
                <a:ea typeface="+mn-ea"/>
                <a:cs typeface="+mn-cs"/>
              </a:rPr>
              <a:t>AppBuilder</a:t>
            </a:r>
            <a:endParaRPr lang="fr-FR" b="1" dirty="0" smtClean="0">
              <a:ea typeface="+mn-ea"/>
              <a:cs typeface="+mn-cs"/>
            </a:endParaRPr>
          </a:p>
        </p:txBody>
      </p:sp>
      <p:sp>
        <p:nvSpPr>
          <p:cNvPr id="43" name="ZoneTexte 42"/>
          <p:cNvSpPr txBox="1"/>
          <p:nvPr/>
        </p:nvSpPr>
        <p:spPr>
          <a:xfrm>
            <a:off x="9590045" y="6138393"/>
            <a:ext cx="1534901" cy="462221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fr-FR" b="1" dirty="0" smtClean="0">
                <a:ea typeface="+mn-ea"/>
                <a:cs typeface="+mn-cs"/>
              </a:rPr>
              <a:t>Utilisateurs finaux</a:t>
            </a:r>
          </a:p>
        </p:txBody>
      </p:sp>
      <p:sp>
        <p:nvSpPr>
          <p:cNvPr id="44" name="ZoneTexte 43"/>
          <p:cNvSpPr txBox="1"/>
          <p:nvPr/>
        </p:nvSpPr>
        <p:spPr>
          <a:xfrm>
            <a:off x="8282696" y="2416167"/>
            <a:ext cx="1534901" cy="462221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fr-FR" b="1" dirty="0" smtClean="0">
                <a:ea typeface="+mn-ea"/>
                <a:cs typeface="+mn-cs"/>
              </a:rPr>
              <a:t>Serveur Web</a:t>
            </a:r>
          </a:p>
        </p:txBody>
      </p:sp>
      <p:sp>
        <p:nvSpPr>
          <p:cNvPr id="45" name="ZoneTexte 44"/>
          <p:cNvSpPr txBox="1"/>
          <p:nvPr/>
        </p:nvSpPr>
        <p:spPr>
          <a:xfrm>
            <a:off x="5835710" y="5146911"/>
            <a:ext cx="1534901" cy="462221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r>
              <a:rPr lang="fr-FR" b="1" dirty="0" smtClean="0">
                <a:ea typeface="+mn-ea"/>
                <a:cs typeface="+mn-cs"/>
              </a:rPr>
              <a:t>Application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20629" y="2711450"/>
            <a:ext cx="3133618" cy="738664"/>
          </a:xfrm>
        </p:spPr>
        <p:txBody>
          <a:bodyPr/>
          <a:lstStyle/>
          <a:p>
            <a:r>
              <a:rPr lang="fr-FR" dirty="0"/>
              <a:t>Pour aller plus </a:t>
            </a:r>
            <a:r>
              <a:rPr lang="fr-FR" dirty="0" smtClean="0"/>
              <a:t>loin…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3990331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ressources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>
                <a:hlinkClick r:id="rId3"/>
              </a:rPr>
              <a:t>https</a:t>
            </a:r>
            <a:r>
              <a:rPr lang="fr-FR" dirty="0">
                <a:hlinkClick r:id="rId3"/>
              </a:rPr>
              <a:t>://developers.arcgis.com/web-appbuilder</a:t>
            </a:r>
            <a:r>
              <a:rPr lang="fr-FR" dirty="0" smtClean="0">
                <a:hlinkClick r:id="rId3"/>
              </a:rPr>
              <a:t>/</a:t>
            </a:r>
            <a:endParaRPr lang="fr-FR" dirty="0" smtClean="0"/>
          </a:p>
          <a:p>
            <a:pPr lvl="1"/>
            <a:endParaRPr lang="fr-FR" dirty="0" smtClean="0"/>
          </a:p>
          <a:p>
            <a:pPr lvl="1"/>
            <a:r>
              <a:rPr lang="fr-FR" dirty="0" smtClean="0"/>
              <a:t>Utilisation de librairies externes</a:t>
            </a:r>
          </a:p>
          <a:p>
            <a:pPr lvl="1"/>
            <a:r>
              <a:rPr lang="fr-FR" dirty="0" err="1" smtClean="0"/>
              <a:t>Bootstrap</a:t>
            </a: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smtClean="0"/>
              <a:t>Site Web </a:t>
            </a:r>
            <a:r>
              <a:rPr lang="fr-FR" dirty="0" err="1" smtClean="0"/>
              <a:t>AppBuilder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2588632"/>
            <a:ext cx="10800000" cy="321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41572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ressources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>
                <a:hlinkClick r:id="rId3"/>
              </a:rPr>
              <a:t>https</a:t>
            </a:r>
            <a:r>
              <a:rPr lang="fr-FR" dirty="0">
                <a:hlinkClick r:id="rId3"/>
              </a:rPr>
              <a:t>://</a:t>
            </a:r>
            <a:r>
              <a:rPr lang="fr-FR" dirty="0" smtClean="0">
                <a:hlinkClick r:id="rId3"/>
              </a:rPr>
              <a:t>geonet.esri.com/community/gis/web-gis/web-appbuilder</a:t>
            </a: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smtClean="0"/>
              <a:t>Les forums</a:t>
            </a:r>
            <a:endParaRPr lang="fr-FR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 smtClean="0"/>
              <a:t>Note supplémentaire</a:t>
            </a:r>
            <a:endParaRPr lang="fr-FR" dirty="0"/>
          </a:p>
        </p:txBody>
      </p:sp>
      <p:pic>
        <p:nvPicPr>
          <p:cNvPr id="4" name="Image 3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213" y="4595274"/>
            <a:ext cx="10800000" cy="1027500"/>
          </a:xfrm>
          <a:prstGeom prst="rect">
            <a:avLst/>
          </a:prstGeom>
        </p:spPr>
      </p:pic>
      <p:pic>
        <p:nvPicPr>
          <p:cNvPr id="5" name="Image 4">
            <a:hlinkClick r:id="rId3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3570708"/>
            <a:ext cx="10800000" cy="10275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213" y="2269948"/>
            <a:ext cx="10800000" cy="1293324"/>
          </a:xfrm>
          <a:prstGeom prst="rect">
            <a:avLst/>
          </a:prstGeom>
        </p:spPr>
      </p:pic>
      <p:pic>
        <p:nvPicPr>
          <p:cNvPr id="8" name="Image 7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5800" y="5619840"/>
            <a:ext cx="10800000" cy="10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04963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ressources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>
                <a:hlinkClick r:id="rId3"/>
              </a:rPr>
              <a:t>https://js.arcgis.com</a:t>
            </a:r>
            <a:endParaRPr lang="fr-FR" dirty="0" smtClean="0"/>
          </a:p>
          <a:p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smtClean="0"/>
              <a:t>Site </a:t>
            </a:r>
            <a:r>
              <a:rPr lang="fr-FR" dirty="0" err="1" smtClean="0"/>
              <a:t>ArcGIS</a:t>
            </a:r>
            <a:r>
              <a:rPr lang="fr-FR" dirty="0" smtClean="0"/>
              <a:t> API JS</a:t>
            </a:r>
            <a:endParaRPr lang="fr-FR" dirty="0"/>
          </a:p>
        </p:txBody>
      </p:sp>
      <p:pic>
        <p:nvPicPr>
          <p:cNvPr id="2" name="Image 1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213" y="2395367"/>
            <a:ext cx="10800000" cy="3117135"/>
          </a:xfrm>
          <a:prstGeom prst="rect">
            <a:avLst/>
          </a:prstGeom>
        </p:spPr>
      </p:pic>
      <p:pic>
        <p:nvPicPr>
          <p:cNvPr id="5" name="Image 4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73506" y="4831883"/>
            <a:ext cx="3210707" cy="177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11357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 flipH="1">
            <a:off x="5306639" y="2715865"/>
            <a:ext cx="106547" cy="5178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911262" y="1503169"/>
            <a:ext cx="2256522" cy="1849349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GUI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Builder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66798" y="1495292"/>
            <a:ext cx="3127571" cy="759947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W</a:t>
            </a:r>
            <a:r>
              <a:rPr lang="en-US" sz="2000" b="1" dirty="0" smtClean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idgets</a:t>
            </a:r>
            <a:endParaRPr lang="en-US" sz="2000" b="1" dirty="0">
              <a:solidFill>
                <a:srgbClr val="F2F2F2"/>
              </a:solidFill>
              <a:latin typeface="Arial" panose="020B0604020202020204" pitchFamily="34" charset="0"/>
              <a:ea typeface="ＭＳ Ｐゴシック" pitchFamily="16" charset="-128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571230" y="2584695"/>
            <a:ext cx="3127571" cy="759947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 smtClean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Thèmes</a:t>
            </a:r>
            <a:endParaRPr lang="en-US" sz="2000" b="1" dirty="0">
              <a:solidFill>
                <a:srgbClr val="F2F2F2"/>
              </a:solidFill>
              <a:latin typeface="Arial" panose="020B0604020202020204" pitchFamily="34" charset="0"/>
              <a:ea typeface="ＭＳ Ｐゴシック" pitchFamily="16" charset="-128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031731" y="1495292"/>
            <a:ext cx="2256522" cy="1849349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Stem App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4784320" y="1651119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788751" y="1902151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072358" y="1655572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5076789" y="1906604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7365872" y="1655572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7370303" y="1906604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7119257" y="1655571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7123688" y="1906603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872643" y="1655572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6877074" y="1906604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5340165" y="1911057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634891" y="1652148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7" name="Rectangle 26"/>
          <p:cNvSpPr/>
          <p:nvPr/>
        </p:nvSpPr>
        <p:spPr bwMode="auto">
          <a:xfrm flipH="1">
            <a:off x="4722665" y="2711412"/>
            <a:ext cx="517892" cy="5178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8" name="Rectangle 27"/>
          <p:cNvSpPr/>
          <p:nvPr/>
        </p:nvSpPr>
        <p:spPr bwMode="auto">
          <a:xfrm flipH="1">
            <a:off x="7008280" y="2715865"/>
            <a:ext cx="517892" cy="5178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5240556" y="5719686"/>
            <a:ext cx="1849608" cy="480830"/>
          </a:xfrm>
          <a:prstGeom prst="rect">
            <a:avLst/>
          </a:prstGeom>
          <a:noFill/>
          <a:ln w="762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config</a:t>
            </a:r>
            <a:endParaRPr lang="en-US" sz="2000" b="1" dirty="0">
              <a:solidFill>
                <a:srgbClr val="F2F2F2"/>
              </a:solidFill>
              <a:latin typeface="Arial" panose="020B0604020202020204" pitchFamily="34" charset="0"/>
              <a:ea typeface="ＭＳ Ｐゴシック" pitchFamily="16" charset="-128"/>
              <a:cs typeface="Arial" panose="020B0604020202020204" pitchFamily="34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8036163" y="1475086"/>
            <a:ext cx="2256522" cy="1849349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F2F2F2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375293" y="4636545"/>
            <a:ext cx="1441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 smtClean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Application</a:t>
            </a:r>
            <a:endParaRPr lang="en-US" b="1" dirty="0">
              <a:solidFill>
                <a:srgbClr val="F2F2F2"/>
              </a:solidFill>
              <a:latin typeface="Arial" panose="020B0604020202020204" pitchFamily="34" charset="0"/>
              <a:ea typeface="ＭＳ Ｐゴシック" pitchFamily="16" charset="-128"/>
              <a:cs typeface="Arial" panose="020B0604020202020204" pitchFamily="34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 flipH="1">
            <a:off x="7012711" y="2720317"/>
            <a:ext cx="517892" cy="5178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grpSp>
        <p:nvGrpSpPr>
          <p:cNvPr id="33" name="Group 24"/>
          <p:cNvGrpSpPr/>
          <p:nvPr/>
        </p:nvGrpSpPr>
        <p:grpSpPr>
          <a:xfrm>
            <a:off x="6877080" y="1660023"/>
            <a:ext cx="657959" cy="411310"/>
            <a:chOff x="5483709" y="4262405"/>
            <a:chExt cx="657959" cy="411310"/>
          </a:xfrm>
        </p:grpSpPr>
        <p:sp>
          <p:nvSpPr>
            <p:cNvPr id="34" name="Rectangle 33"/>
            <p:cNvSpPr/>
            <p:nvPr/>
          </p:nvSpPr>
          <p:spPr bwMode="auto">
            <a:xfrm>
              <a:off x="5976938" y="4262406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981369" y="4513438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730323" y="4262405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5734754" y="4513437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5483709" y="4262406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5488140" y="4513438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</p:grpSp>
      <p:cxnSp>
        <p:nvCxnSpPr>
          <p:cNvPr id="40" name="Straight Arrow Connector 31"/>
          <p:cNvCxnSpPr/>
          <p:nvPr/>
        </p:nvCxnSpPr>
        <p:spPr bwMode="auto">
          <a:xfrm>
            <a:off x="2774413" y="3475809"/>
            <a:ext cx="1837278" cy="1849349"/>
          </a:xfrm>
          <a:prstGeom prst="straightConnector1">
            <a:avLst/>
          </a:prstGeom>
          <a:noFill/>
          <a:ln w="88900" cap="rnd" cmpd="sng" algn="ctr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32"/>
          <p:cNvCxnSpPr/>
          <p:nvPr/>
        </p:nvCxnSpPr>
        <p:spPr bwMode="auto">
          <a:xfrm flipH="1">
            <a:off x="7780685" y="3480262"/>
            <a:ext cx="1545771" cy="1844897"/>
          </a:xfrm>
          <a:prstGeom prst="straightConnector1">
            <a:avLst/>
          </a:prstGeom>
          <a:noFill/>
          <a:ln w="88900" cap="rnd" cmpd="sng" algn="ctr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2" name="TextBox 33"/>
          <p:cNvSpPr txBox="1"/>
          <p:nvPr/>
        </p:nvSpPr>
        <p:spPr>
          <a:xfrm>
            <a:off x="3440270" y="793162"/>
            <a:ext cx="5400857" cy="419186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fr-FR" sz="2400" b="1" dirty="0">
                <a:latin typeface="+mj-lt"/>
                <a:ea typeface="+mj-ea"/>
                <a:cs typeface="Arial"/>
              </a:rPr>
              <a:t>Concept</a:t>
            </a:r>
            <a:r>
              <a:rPr lang="en-US" sz="4000" dirty="0" smtClean="0">
                <a:latin typeface="Adequate Extra Light"/>
                <a:ea typeface="+mn-ea"/>
                <a:cs typeface="Adequate Extra Light"/>
              </a:rPr>
              <a:t> </a:t>
            </a:r>
            <a:r>
              <a:rPr lang="en-US" sz="2400" b="1" dirty="0">
                <a:latin typeface="+mj-lt"/>
                <a:ea typeface="+mj-ea"/>
                <a:cs typeface="Arial"/>
              </a:rPr>
              <a:t>W</a:t>
            </a:r>
            <a:r>
              <a:rPr lang="en-US" sz="2400" b="1" dirty="0" smtClean="0">
                <a:latin typeface="+mj-lt"/>
                <a:ea typeface="+mj-ea"/>
                <a:cs typeface="Arial"/>
              </a:rPr>
              <a:t>eb </a:t>
            </a:r>
            <a:r>
              <a:rPr lang="en-US" sz="2400" b="1" dirty="0" err="1" smtClean="0">
                <a:latin typeface="+mj-lt"/>
                <a:ea typeface="+mj-ea"/>
                <a:cs typeface="Arial"/>
              </a:rPr>
              <a:t>AppBuilder</a:t>
            </a:r>
            <a:endParaRPr lang="en-US" sz="2400" b="1" dirty="0">
              <a:latin typeface="+mj-lt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510544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267 0.04609 L -0.12366 0.50834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6" y="231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2169E-7 -3.92774E-6 L -0.0496 0.35063 " pathEditMode="relative" ptsTypes="AA">
                                      <p:cBhvr>
                                        <p:cTn id="3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9401E-6 4.84947E-6 L -0.24681 0.45136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41" y="22557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/>
      <p:bldP spid="3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387065" y="2711450"/>
            <a:ext cx="3359649" cy="738664"/>
          </a:xfrm>
        </p:spPr>
        <p:txBody>
          <a:bodyPr/>
          <a:lstStyle/>
          <a:p>
            <a:r>
              <a:rPr lang="fr-FR" dirty="0" smtClean="0"/>
              <a:t>…et encore plus loin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08824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arcOpole</a:t>
            </a:r>
            <a:r>
              <a:rPr lang="fr-FR" dirty="0" smtClean="0"/>
              <a:t> </a:t>
            </a:r>
            <a:r>
              <a:rPr lang="fr-FR" dirty="0" err="1" smtClean="0"/>
              <a:t>Builder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/>
              <a:t>Gestion affinée des droits</a:t>
            </a:r>
          </a:p>
          <a:p>
            <a:pPr lvl="1"/>
            <a:r>
              <a:rPr lang="fr-FR" dirty="0" smtClean="0"/>
              <a:t>Dossiers, Services, Couches, Champs</a:t>
            </a:r>
          </a:p>
          <a:p>
            <a:pPr lvl="1"/>
            <a:r>
              <a:rPr lang="fr-FR" dirty="0" smtClean="0"/>
              <a:t>Filtres attributaires</a:t>
            </a:r>
          </a:p>
          <a:p>
            <a:r>
              <a:rPr lang="fr-FR" dirty="0" smtClean="0"/>
              <a:t>Extra </a:t>
            </a:r>
            <a:r>
              <a:rPr lang="fr-FR" dirty="0"/>
              <a:t>W</a:t>
            </a:r>
            <a:r>
              <a:rPr lang="fr-FR" dirty="0" smtClean="0"/>
              <a:t>idgets/Fonctionnalités</a:t>
            </a:r>
          </a:p>
          <a:p>
            <a:pPr lvl="1"/>
            <a:r>
              <a:rPr lang="fr-FR" dirty="0" smtClean="0"/>
              <a:t>Sélection, Identification multicouche, </a:t>
            </a:r>
            <a:r>
              <a:rPr lang="fr-FR" dirty="0" err="1" smtClean="0"/>
              <a:t>Symbologie</a:t>
            </a:r>
            <a:endParaRPr lang="fr-FR" dirty="0" smtClean="0"/>
          </a:p>
          <a:p>
            <a:pPr lvl="1"/>
            <a:r>
              <a:rPr lang="fr-FR" dirty="0" smtClean="0"/>
              <a:t>Filtrage de l’affichage, Formulaire attributaire (consultation, maj)</a:t>
            </a:r>
          </a:p>
          <a:p>
            <a:r>
              <a:rPr lang="fr-FR" dirty="0" smtClean="0"/>
              <a:t>Configuration des widgets au niveau serveur</a:t>
            </a:r>
          </a:p>
          <a:p>
            <a:pPr lvl="1"/>
            <a:r>
              <a:rPr lang="fr-FR" dirty="0" smtClean="0"/>
              <a:t>Mutualisation entre les </a:t>
            </a:r>
            <a:r>
              <a:rPr lang="fr-FR" dirty="0" err="1" smtClean="0"/>
              <a:t>apps</a:t>
            </a:r>
            <a:endParaRPr lang="fr-FR" dirty="0" smtClean="0"/>
          </a:p>
          <a:p>
            <a:r>
              <a:rPr lang="fr-FR" dirty="0" smtClean="0"/>
              <a:t>API</a:t>
            </a:r>
          </a:p>
          <a:p>
            <a:pPr lvl="1"/>
            <a:r>
              <a:rPr lang="fr-FR" dirty="0" smtClean="0"/>
              <a:t>Classes utilitaires</a:t>
            </a:r>
          </a:p>
          <a:p>
            <a:pPr lvl="1"/>
            <a:r>
              <a:rPr lang="fr-FR" dirty="0" smtClean="0"/>
              <a:t>Interfaces</a:t>
            </a:r>
          </a:p>
          <a:p>
            <a:pPr lvl="1"/>
            <a:r>
              <a:rPr lang="fr-FR" dirty="0" smtClean="0"/>
              <a:t>Composants IHM</a:t>
            </a:r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smtClean="0"/>
              <a:t>Le générateur d’application web Made in France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3283" y="1828800"/>
            <a:ext cx="3183953" cy="318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9061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Pour aller plus loin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pPr marL="283464" lvl="1" indent="0"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err="1" smtClean="0"/>
              <a:t>arcOpole</a:t>
            </a:r>
            <a:r>
              <a:rPr lang="fr-FR" dirty="0" smtClean="0"/>
              <a:t> Builder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25" y="682625"/>
            <a:ext cx="7200000" cy="361063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2671" y="2618095"/>
            <a:ext cx="7200000" cy="3549349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5425" y="2616119"/>
            <a:ext cx="7200000" cy="358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56339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arcOpole</a:t>
            </a:r>
            <a:r>
              <a:rPr lang="fr-FR" dirty="0"/>
              <a:t> </a:t>
            </a:r>
            <a:r>
              <a:rPr lang="fr-FR" dirty="0" err="1"/>
              <a:t>Builder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/>
              <a:t>Jeudi 6 : </a:t>
            </a:r>
            <a:r>
              <a:rPr lang="fr-FR" b="0" dirty="0"/>
              <a:t>Palais des Congrès de Versailles - salle Colbert (2e étage</a:t>
            </a:r>
            <a:r>
              <a:rPr lang="fr-FR" b="0" dirty="0" smtClean="0"/>
              <a:t>)</a:t>
            </a:r>
            <a:endParaRPr lang="fr-FR" dirty="0" smtClean="0"/>
          </a:p>
          <a:p>
            <a:pPr lvl="1"/>
            <a:r>
              <a:rPr lang="fr-FR" dirty="0" smtClean="0"/>
              <a:t>11h30 – 12h </a:t>
            </a:r>
            <a:r>
              <a:rPr lang="fr-FR" dirty="0"/>
              <a:t>: </a:t>
            </a:r>
            <a:r>
              <a:rPr lang="fr-FR" b="0" dirty="0"/>
              <a:t>le nouveau générateur d'applications du programme </a:t>
            </a:r>
            <a:r>
              <a:rPr lang="fr-FR" b="0" dirty="0" err="1" smtClean="0"/>
              <a:t>arcOpole</a:t>
            </a:r>
            <a:endParaRPr lang="fr-FR" b="0" dirty="0"/>
          </a:p>
          <a:p>
            <a:pPr lvl="1"/>
            <a:r>
              <a:rPr lang="fr-FR" dirty="0" smtClean="0"/>
              <a:t>14h30 – 15h </a:t>
            </a:r>
            <a:r>
              <a:rPr lang="fr-FR" dirty="0"/>
              <a:t>: </a:t>
            </a:r>
            <a:r>
              <a:rPr lang="fr-FR" b="0" dirty="0"/>
              <a:t>vos premiers pas avec le nouveau générateur d'applications du programme </a:t>
            </a:r>
            <a:r>
              <a:rPr lang="fr-FR" b="0" dirty="0" smtClean="0"/>
              <a:t>				  </a:t>
            </a:r>
            <a:r>
              <a:rPr lang="fr-FR" b="0" dirty="0" err="1" smtClean="0"/>
              <a:t>arcOpole</a:t>
            </a:r>
            <a:r>
              <a:rPr lang="fr-FR" b="0" dirty="0"/>
              <a:t> </a:t>
            </a:r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smtClean="0"/>
              <a:t>En savoir plus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5117607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072699" y="2690335"/>
            <a:ext cx="4049649" cy="1292662"/>
          </a:xfrm>
        </p:spPr>
        <p:txBody>
          <a:bodyPr/>
          <a:lstStyle/>
          <a:p>
            <a:r>
              <a:rPr lang="fr-FR" dirty="0" smtClean="0"/>
              <a:t>Questions / Réponses</a:t>
            </a:r>
            <a:br>
              <a:rPr lang="fr-FR" dirty="0" smtClean="0"/>
            </a:br>
            <a:r>
              <a:rPr lang="fr-FR" sz="6000" dirty="0">
                <a:latin typeface="FontAwesome" pitchFamily="2" charset="0"/>
              </a:rPr>
              <a:t>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5477531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199156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 flipH="1">
            <a:off x="5306639" y="3096004"/>
            <a:ext cx="106547" cy="5178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911262" y="1883308"/>
            <a:ext cx="2256522" cy="1849349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GUI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Builder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4566798" y="1875431"/>
            <a:ext cx="3127571" cy="759947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W</a:t>
            </a:r>
            <a:r>
              <a:rPr lang="en-US" sz="2000" b="1" dirty="0" smtClean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idgets</a:t>
            </a:r>
            <a:endParaRPr lang="en-US" sz="2000" b="1" dirty="0">
              <a:solidFill>
                <a:srgbClr val="F2F2F2"/>
              </a:solidFill>
              <a:latin typeface="Arial" panose="020B0604020202020204" pitchFamily="34" charset="0"/>
              <a:ea typeface="ＭＳ Ｐゴシック" pitchFamily="16" charset="-128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571230" y="2964834"/>
            <a:ext cx="3127571" cy="759947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 smtClean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Thèmes</a:t>
            </a:r>
            <a:endParaRPr lang="en-US" sz="2000" b="1" dirty="0">
              <a:solidFill>
                <a:srgbClr val="F2F2F2"/>
              </a:solidFill>
              <a:latin typeface="Arial" panose="020B0604020202020204" pitchFamily="34" charset="0"/>
              <a:ea typeface="ＭＳ Ｐゴシック" pitchFamily="16" charset="-128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031731" y="1875431"/>
            <a:ext cx="2256522" cy="1849349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Stem App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4784320" y="2031258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788751" y="2282290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072358" y="2035711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5076789" y="2286743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7365872" y="2035711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7370303" y="2286743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7119257" y="2035710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7123688" y="2286742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872643" y="2035711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6877074" y="2286743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5340165" y="2291196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634891" y="2032287"/>
            <a:ext cx="160299" cy="1602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7" name="Rectangle 26"/>
          <p:cNvSpPr/>
          <p:nvPr/>
        </p:nvSpPr>
        <p:spPr bwMode="auto">
          <a:xfrm flipH="1">
            <a:off x="4722665" y="3091551"/>
            <a:ext cx="517892" cy="5178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8" name="Rectangle 27"/>
          <p:cNvSpPr/>
          <p:nvPr/>
        </p:nvSpPr>
        <p:spPr bwMode="auto">
          <a:xfrm flipH="1">
            <a:off x="7008280" y="3096004"/>
            <a:ext cx="517892" cy="5178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5240556" y="6099825"/>
            <a:ext cx="1849608" cy="480830"/>
          </a:xfrm>
          <a:prstGeom prst="rect">
            <a:avLst/>
          </a:prstGeom>
          <a:noFill/>
          <a:ln w="762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b="1" dirty="0" err="1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config</a:t>
            </a:r>
            <a:endParaRPr lang="en-US" sz="2000" b="1" dirty="0">
              <a:solidFill>
                <a:srgbClr val="F2F2F2"/>
              </a:solidFill>
              <a:latin typeface="Arial" panose="020B0604020202020204" pitchFamily="34" charset="0"/>
              <a:ea typeface="ＭＳ Ｐゴシック" pitchFamily="16" charset="-128"/>
              <a:cs typeface="Arial" panose="020B0604020202020204" pitchFamily="34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8036163" y="1855225"/>
            <a:ext cx="2256522" cy="1849349"/>
          </a:xfrm>
          <a:prstGeom prst="rect">
            <a:avLst/>
          </a:prstGeom>
          <a:noFill/>
          <a:ln w="101600" cap="flat" cmpd="sng">
            <a:solidFill>
              <a:srgbClr val="FFFFFF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F2F2F2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375293" y="5016684"/>
            <a:ext cx="1441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 smtClean="0">
                <a:solidFill>
                  <a:srgbClr val="F2F2F2"/>
                </a:solidFill>
                <a:latin typeface="Arial" panose="020B0604020202020204" pitchFamily="34" charset="0"/>
                <a:ea typeface="ＭＳ Ｐゴシック" pitchFamily="16" charset="-128"/>
                <a:cs typeface="Arial" panose="020B0604020202020204" pitchFamily="34" charset="0"/>
              </a:rPr>
              <a:t>Application</a:t>
            </a:r>
            <a:endParaRPr lang="en-US" b="1" dirty="0">
              <a:solidFill>
                <a:srgbClr val="F2F2F2"/>
              </a:solidFill>
              <a:latin typeface="Arial" panose="020B0604020202020204" pitchFamily="34" charset="0"/>
              <a:ea typeface="ＭＳ Ｐゴシック" pitchFamily="16" charset="-128"/>
              <a:cs typeface="Arial" panose="020B0604020202020204" pitchFamily="34" charset="0"/>
            </a:endParaRPr>
          </a:p>
        </p:txBody>
      </p:sp>
      <p:sp>
        <p:nvSpPr>
          <p:cNvPr id="32" name="Rectangle 31"/>
          <p:cNvSpPr/>
          <p:nvPr/>
        </p:nvSpPr>
        <p:spPr bwMode="auto">
          <a:xfrm flipH="1">
            <a:off x="7012711" y="3100456"/>
            <a:ext cx="517892" cy="5178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dequate" panose="02000000000000000000" pitchFamily="2" charset="0"/>
              <a:ea typeface="ＭＳ Ｐゴシック" pitchFamily="16" charset="-128"/>
              <a:cs typeface="Avenir Light"/>
            </a:endParaRPr>
          </a:p>
        </p:txBody>
      </p:sp>
      <p:grpSp>
        <p:nvGrpSpPr>
          <p:cNvPr id="33" name="Group 24"/>
          <p:cNvGrpSpPr/>
          <p:nvPr/>
        </p:nvGrpSpPr>
        <p:grpSpPr>
          <a:xfrm>
            <a:off x="6877080" y="2040162"/>
            <a:ext cx="657959" cy="411310"/>
            <a:chOff x="5483709" y="4262405"/>
            <a:chExt cx="657959" cy="411310"/>
          </a:xfrm>
        </p:grpSpPr>
        <p:sp>
          <p:nvSpPr>
            <p:cNvPr id="34" name="Rectangle 33"/>
            <p:cNvSpPr/>
            <p:nvPr/>
          </p:nvSpPr>
          <p:spPr bwMode="auto">
            <a:xfrm>
              <a:off x="5976938" y="4262406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981369" y="4513438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730323" y="4262405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5734754" y="4513437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5483709" y="4262406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5488140" y="4513438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</p:grpSp>
      <p:cxnSp>
        <p:nvCxnSpPr>
          <p:cNvPr id="40" name="Straight Arrow Connector 31"/>
          <p:cNvCxnSpPr/>
          <p:nvPr/>
        </p:nvCxnSpPr>
        <p:spPr bwMode="auto">
          <a:xfrm>
            <a:off x="2774413" y="3855948"/>
            <a:ext cx="1837278" cy="1849349"/>
          </a:xfrm>
          <a:prstGeom prst="straightConnector1">
            <a:avLst/>
          </a:prstGeom>
          <a:noFill/>
          <a:ln w="88900" cap="rnd" cmpd="sng" algn="ctr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32"/>
          <p:cNvCxnSpPr/>
          <p:nvPr/>
        </p:nvCxnSpPr>
        <p:spPr bwMode="auto">
          <a:xfrm flipH="1">
            <a:off x="7780685" y="3860401"/>
            <a:ext cx="1545771" cy="1844897"/>
          </a:xfrm>
          <a:prstGeom prst="straightConnector1">
            <a:avLst/>
          </a:prstGeom>
          <a:noFill/>
          <a:ln w="88900" cap="rnd" cmpd="sng" algn="ctr"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2" name="TextBox 33"/>
          <p:cNvSpPr txBox="1"/>
          <p:nvPr/>
        </p:nvSpPr>
        <p:spPr>
          <a:xfrm>
            <a:off x="3440270" y="382199"/>
            <a:ext cx="5400857" cy="419186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fr-FR" sz="2400" b="1" dirty="0">
                <a:latin typeface="+mj-lt"/>
                <a:ea typeface="+mj-ea"/>
                <a:cs typeface="Arial"/>
              </a:rPr>
              <a:t>Concept</a:t>
            </a:r>
            <a:r>
              <a:rPr lang="en-US" sz="4000" dirty="0" smtClean="0">
                <a:latin typeface="Adequate Extra Light"/>
                <a:ea typeface="+mn-ea"/>
                <a:cs typeface="Adequate Extra Light"/>
              </a:rPr>
              <a:t> </a:t>
            </a:r>
            <a:r>
              <a:rPr lang="en-US" sz="2400" b="1" dirty="0">
                <a:latin typeface="+mj-lt"/>
                <a:ea typeface="+mj-ea"/>
                <a:cs typeface="Arial"/>
              </a:rPr>
              <a:t>W</a:t>
            </a:r>
            <a:r>
              <a:rPr lang="en-US" sz="2400" b="1" dirty="0" smtClean="0">
                <a:latin typeface="+mj-lt"/>
                <a:ea typeface="+mj-ea"/>
                <a:cs typeface="Arial"/>
              </a:rPr>
              <a:t>eb </a:t>
            </a:r>
            <a:r>
              <a:rPr lang="en-US" sz="2400" b="1" dirty="0" err="1" smtClean="0">
                <a:latin typeface="+mj-lt"/>
                <a:ea typeface="+mj-ea"/>
                <a:cs typeface="Arial"/>
              </a:rPr>
              <a:t>AppBuilder</a:t>
            </a:r>
            <a:endParaRPr lang="en-US" sz="2400" b="1" dirty="0">
              <a:latin typeface="+mj-lt"/>
              <a:ea typeface="+mj-ea"/>
              <a:cs typeface="Arial"/>
            </a:endParaRPr>
          </a:p>
        </p:txBody>
      </p:sp>
      <p:grpSp>
        <p:nvGrpSpPr>
          <p:cNvPr id="43" name="Group 34"/>
          <p:cNvGrpSpPr/>
          <p:nvPr/>
        </p:nvGrpSpPr>
        <p:grpSpPr>
          <a:xfrm>
            <a:off x="3982888" y="1117186"/>
            <a:ext cx="4139334" cy="899003"/>
            <a:chOff x="3982888" y="799658"/>
            <a:chExt cx="4139334" cy="899003"/>
          </a:xfrm>
        </p:grpSpPr>
        <p:grpSp>
          <p:nvGrpSpPr>
            <p:cNvPr id="44" name="Group 35"/>
            <p:cNvGrpSpPr/>
            <p:nvPr/>
          </p:nvGrpSpPr>
          <p:grpSpPr>
            <a:xfrm>
              <a:off x="3982888" y="799658"/>
              <a:ext cx="4139334" cy="899003"/>
              <a:chOff x="3920673" y="780099"/>
              <a:chExt cx="4139334" cy="899003"/>
            </a:xfrm>
          </p:grpSpPr>
          <p:sp>
            <p:nvSpPr>
              <p:cNvPr id="47" name="Rectangle 46"/>
              <p:cNvSpPr/>
              <p:nvPr/>
            </p:nvSpPr>
            <p:spPr bwMode="auto">
              <a:xfrm>
                <a:off x="3932872" y="832978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 bwMode="auto">
              <a:xfrm>
                <a:off x="3920673" y="1037148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49" name="Rectangle 48"/>
              <p:cNvSpPr/>
              <p:nvPr/>
            </p:nvSpPr>
            <p:spPr bwMode="auto">
              <a:xfrm>
                <a:off x="4199996" y="832978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0" name="Rectangle 49"/>
              <p:cNvSpPr/>
              <p:nvPr/>
            </p:nvSpPr>
            <p:spPr bwMode="auto">
              <a:xfrm>
                <a:off x="4280145" y="1258381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1" name="Rectangle 50"/>
              <p:cNvSpPr/>
              <p:nvPr/>
            </p:nvSpPr>
            <p:spPr bwMode="auto">
              <a:xfrm>
                <a:off x="4280145" y="1037148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 bwMode="auto">
              <a:xfrm>
                <a:off x="4482216" y="1058095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  <a:alpha val="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 bwMode="auto">
              <a:xfrm>
                <a:off x="4841688" y="1058095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 bwMode="auto">
              <a:xfrm>
                <a:off x="4659988" y="911552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 bwMode="auto">
              <a:xfrm>
                <a:off x="4859161" y="780099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 bwMode="auto">
              <a:xfrm>
                <a:off x="5160406" y="904997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5740665" y="965905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 bwMode="auto">
              <a:xfrm>
                <a:off x="5420704" y="801046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 bwMode="auto">
              <a:xfrm>
                <a:off x="5020044" y="1279107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0" name="Rectangle 59"/>
              <p:cNvSpPr/>
              <p:nvPr/>
            </p:nvSpPr>
            <p:spPr bwMode="auto">
              <a:xfrm>
                <a:off x="5266352" y="1237780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1" name="Rectangle 60"/>
              <p:cNvSpPr/>
              <p:nvPr/>
            </p:nvSpPr>
            <p:spPr bwMode="auto">
              <a:xfrm>
                <a:off x="5426651" y="1100922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 bwMode="auto">
              <a:xfrm>
                <a:off x="5581587" y="1300054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 bwMode="auto">
              <a:xfrm>
                <a:off x="5780760" y="1168601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 bwMode="auto">
              <a:xfrm>
                <a:off x="7138992" y="1014845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 bwMode="auto">
              <a:xfrm>
                <a:off x="7338165" y="883392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 bwMode="auto">
              <a:xfrm>
                <a:off x="7540236" y="904339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 bwMode="auto">
              <a:xfrm>
                <a:off x="7700535" y="1035792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 bwMode="auto">
              <a:xfrm>
                <a:off x="7899708" y="904339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 bwMode="auto">
              <a:xfrm>
                <a:off x="6017062" y="1046044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 bwMode="auto">
              <a:xfrm>
                <a:off x="6216235" y="914591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 bwMode="auto">
              <a:xfrm>
                <a:off x="6014748" y="1261199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 bwMode="auto">
              <a:xfrm>
                <a:off x="6216819" y="1282146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 bwMode="auto">
              <a:xfrm>
                <a:off x="6450235" y="1009911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 bwMode="auto">
              <a:xfrm>
                <a:off x="6570393" y="1328878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5" name="Rectangle 74"/>
              <p:cNvSpPr/>
              <p:nvPr/>
            </p:nvSpPr>
            <p:spPr bwMode="auto">
              <a:xfrm>
                <a:off x="6730692" y="1460331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 bwMode="auto">
              <a:xfrm>
                <a:off x="6929865" y="1328878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7" name="Rectangle 76"/>
              <p:cNvSpPr/>
              <p:nvPr/>
            </p:nvSpPr>
            <p:spPr bwMode="auto">
              <a:xfrm>
                <a:off x="6759833" y="873307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 bwMode="auto">
              <a:xfrm>
                <a:off x="6757519" y="1088462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 bwMode="auto">
              <a:xfrm>
                <a:off x="6959590" y="1109409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 bwMode="auto">
              <a:xfrm>
                <a:off x="5835346" y="1380192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81" name="Rectangle 80"/>
              <p:cNvSpPr/>
              <p:nvPr/>
            </p:nvSpPr>
            <p:spPr bwMode="auto">
              <a:xfrm>
                <a:off x="7268594" y="1518825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  <p:sp>
            <p:nvSpPr>
              <p:cNvPr id="82" name="Rectangle 81"/>
              <p:cNvSpPr/>
              <p:nvPr/>
            </p:nvSpPr>
            <p:spPr bwMode="auto">
              <a:xfrm>
                <a:off x="7310922" y="1265869"/>
                <a:ext cx="160299" cy="16027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dequate" panose="02000000000000000000" pitchFamily="2" charset="0"/>
                  <a:ea typeface="ＭＳ Ｐゴシック" pitchFamily="16" charset="-128"/>
                  <a:cs typeface="Avenir Light"/>
                </a:endParaRPr>
              </a:p>
            </p:txBody>
          </p:sp>
        </p:grpSp>
        <p:sp>
          <p:nvSpPr>
            <p:cNvPr id="45" name="Rectangle 44"/>
            <p:cNvSpPr/>
            <p:nvPr/>
          </p:nvSpPr>
          <p:spPr bwMode="auto">
            <a:xfrm>
              <a:off x="5287863" y="1485641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761883" y="1360896"/>
              <a:ext cx="160299" cy="1602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dequate" panose="02000000000000000000" pitchFamily="2" charset="0"/>
                <a:ea typeface="ＭＳ Ｐゴシック" pitchFamily="16" charset="-128"/>
                <a:cs typeface="Avenir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646214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267 0.04609 L -0.12366 0.50834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56" y="231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72169E-7 -3.92774E-6 L -0.0496 0.35063 " pathEditMode="relative" ptsTypes="AA">
                                      <p:cBhvr>
                                        <p:cTn id="41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9401E-6 4.84947E-6 L -0.24681 0.45136 " pathEditMode="relative" rAng="0" ptsTypes="AA">
                                      <p:cBhvr>
                                        <p:cTn id="45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41" y="22557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6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Prérequis</a:t>
            </a:r>
            <a:endParaRPr lang="fr-FR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/>
              <a:t>Obligatoire</a:t>
            </a:r>
          </a:p>
          <a:p>
            <a:pPr lvl="1"/>
            <a:r>
              <a:rPr lang="fr-FR" dirty="0" smtClean="0"/>
              <a:t>Dojo 1.X / AMD</a:t>
            </a:r>
          </a:p>
          <a:p>
            <a:pPr lvl="1"/>
            <a:r>
              <a:rPr lang="fr-FR" dirty="0" smtClean="0"/>
              <a:t>HTML/CSS</a:t>
            </a:r>
          </a:p>
          <a:p>
            <a:pPr lvl="1"/>
            <a:r>
              <a:rPr lang="fr-FR" dirty="0" err="1" smtClean="0"/>
              <a:t>ArcGIS</a:t>
            </a:r>
            <a:r>
              <a:rPr lang="fr-FR" dirty="0" smtClean="0"/>
              <a:t> API for JavaScript</a:t>
            </a:r>
          </a:p>
          <a:p>
            <a:pPr lvl="1"/>
            <a:r>
              <a:rPr lang="fr-FR" dirty="0" err="1" smtClean="0"/>
              <a:t>Jimu</a:t>
            </a:r>
            <a:r>
              <a:rPr lang="fr-FR" dirty="0" smtClean="0"/>
              <a:t> </a:t>
            </a:r>
            <a:r>
              <a:rPr lang="fr-FR" b="0" dirty="0" smtClean="0"/>
              <a:t>[</a:t>
            </a:r>
            <a:r>
              <a:rPr lang="fr-FR" b="0" dirty="0" err="1" smtClean="0"/>
              <a:t>jimou</a:t>
            </a:r>
            <a:r>
              <a:rPr lang="fr-FR" b="0" dirty="0"/>
              <a:t>]</a:t>
            </a:r>
            <a:endParaRPr lang="fr-FR" b="0" dirty="0" smtClean="0"/>
          </a:p>
          <a:p>
            <a:r>
              <a:rPr lang="fr-FR" dirty="0" smtClean="0"/>
              <a:t>Facultatif</a:t>
            </a:r>
          </a:p>
          <a:p>
            <a:pPr lvl="1"/>
            <a:r>
              <a:rPr lang="fr-FR" dirty="0" smtClean="0"/>
              <a:t>Node.js</a:t>
            </a:r>
          </a:p>
          <a:p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smtClean="0"/>
              <a:t>Technologies à connaitre</a:t>
            </a:r>
            <a:endParaRPr lang="fr-FR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457743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Dev Edition Vs Portal/Online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fr-FR" dirty="0" smtClean="0"/>
              <a:t>Différentes versions</a:t>
            </a:r>
            <a:r>
              <a:rPr lang="fr-FR" dirty="0"/>
              <a:t>,</a:t>
            </a:r>
            <a:r>
              <a:rPr lang="fr-FR" dirty="0" smtClean="0"/>
              <a:t> différents niveaux de personnalisation</a:t>
            </a:r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Décalage entre les versions</a:t>
            </a:r>
          </a:p>
          <a:p>
            <a:pPr marL="0" indent="0">
              <a:buNone/>
            </a:pPr>
            <a:r>
              <a:rPr lang="fr-FR" sz="1800" dirty="0"/>
              <a:t>	</a:t>
            </a:r>
            <a:r>
              <a:rPr lang="fr-FR" sz="1800" dirty="0" smtClean="0"/>
              <a:t>WAB </a:t>
            </a:r>
            <a:r>
              <a:rPr lang="fr-FR" sz="1800" dirty="0" err="1" smtClean="0"/>
              <a:t>ArcGIS</a:t>
            </a:r>
            <a:r>
              <a:rPr lang="fr-FR" sz="1800" dirty="0" smtClean="0"/>
              <a:t> Online </a:t>
            </a:r>
            <a:r>
              <a:rPr lang="fr-FR" sz="1800" smtClean="0">
                <a:sym typeface="Wingdings" panose="05000000000000000000" pitchFamily="2" charset="2"/>
              </a:rPr>
              <a:t> </a:t>
            </a:r>
            <a:r>
              <a:rPr lang="fr-FR" sz="1800">
                <a:sym typeface="Wingdings" panose="05000000000000000000" pitchFamily="2" charset="2"/>
              </a:rPr>
              <a:t>WAB </a:t>
            </a:r>
            <a:r>
              <a:rPr lang="fr-FR" sz="1800">
                <a:sym typeface="Wingdings" panose="05000000000000000000" pitchFamily="2" charset="2"/>
              </a:rPr>
              <a:t>Dev </a:t>
            </a:r>
            <a:r>
              <a:rPr lang="fr-FR" sz="1800" smtClean="0">
                <a:sym typeface="Wingdings" panose="05000000000000000000" pitchFamily="2" charset="2"/>
              </a:rPr>
              <a:t>Edition  </a:t>
            </a:r>
            <a:r>
              <a:rPr lang="fr-FR" sz="1800">
                <a:sym typeface="Wingdings" panose="05000000000000000000" pitchFamily="2" charset="2"/>
              </a:rPr>
              <a:t>WAB </a:t>
            </a:r>
            <a:r>
              <a:rPr lang="fr-FR" sz="1800" smtClean="0">
                <a:sym typeface="Wingdings" panose="05000000000000000000" pitchFamily="2" charset="2"/>
              </a:rPr>
              <a:t>Portal</a:t>
            </a: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fr-FR" dirty="0" smtClean="0"/>
              <a:t>Un </a:t>
            </a:r>
            <a:r>
              <a:rPr lang="fr-FR" dirty="0" err="1" smtClean="0"/>
              <a:t>builder</a:t>
            </a:r>
            <a:r>
              <a:rPr lang="fr-FR" dirty="0" smtClean="0"/>
              <a:t>, plusieurs versions</a:t>
            </a:r>
            <a:endParaRPr lang="fr-FR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fr-FR" dirty="0"/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709246"/>
              </p:ext>
            </p:extLst>
          </p:nvPr>
        </p:nvGraphicFramePr>
        <p:xfrm>
          <a:off x="1272855" y="2398504"/>
          <a:ext cx="9569328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2332"/>
                <a:gridCol w="2392332"/>
                <a:gridCol w="2392332"/>
                <a:gridCol w="2392332"/>
              </a:tblGrid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WAB </a:t>
                      </a:r>
                      <a:r>
                        <a:rPr lang="fr-FR" dirty="0" err="1" smtClean="0"/>
                        <a:t>ArcGIS</a:t>
                      </a:r>
                      <a:r>
                        <a:rPr lang="fr-FR" dirty="0" smtClean="0"/>
                        <a:t> Online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WAB Portal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WAB Dev Edition</a:t>
                      </a:r>
                      <a:endParaRPr lang="fr-F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10.4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-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-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Custom Thèmes Custom Widgets</a:t>
                      </a:r>
                      <a:endParaRPr lang="fr-FR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10.5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-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Custom Widgets</a:t>
                      </a:r>
                      <a:endParaRPr lang="fr-F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 smtClean="0"/>
                        <a:t>Custom Thèmes Custom Widgets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912717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84776" y="2711450"/>
            <a:ext cx="2825496" cy="738664"/>
          </a:xfrm>
        </p:spPr>
        <p:txBody>
          <a:bodyPr/>
          <a:lstStyle/>
          <a:p>
            <a:r>
              <a:rPr lang="fr-FR" dirty="0" smtClean="0"/>
              <a:t>Extensibilité du Web </a:t>
            </a:r>
            <a:r>
              <a:rPr lang="fr-FR" dirty="0" err="1" smtClean="0"/>
              <a:t>AppBuilder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19242302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5"/>
          <p:cNvSpPr txBox="1"/>
          <p:nvPr/>
        </p:nvSpPr>
        <p:spPr>
          <a:xfrm>
            <a:off x="1799061" y="2063578"/>
            <a:ext cx="9132467" cy="413021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b="1" dirty="0" smtClean="0">
                <a:latin typeface="Drugs"/>
                <a:cs typeface="Drugs"/>
              </a:rPr>
              <a:t>Configurable sans modification du code (widgets) </a:t>
            </a:r>
            <a:r>
              <a:rPr lang="en-US" sz="2000" b="1" dirty="0" err="1" smtClean="0">
                <a:latin typeface="Drugs"/>
                <a:cs typeface="Drugs"/>
              </a:rPr>
              <a:t>ou</a:t>
            </a:r>
            <a:r>
              <a:rPr lang="en-US" sz="2000" b="1" dirty="0" smtClean="0">
                <a:latin typeface="Drugs"/>
                <a:cs typeface="Drugs"/>
              </a:rPr>
              <a:t> du </a:t>
            </a:r>
            <a:r>
              <a:rPr lang="en-US" sz="2000" b="1" dirty="0" err="1" smtClean="0">
                <a:latin typeface="Drugs"/>
                <a:cs typeface="Drugs"/>
              </a:rPr>
              <a:t>css</a:t>
            </a:r>
            <a:r>
              <a:rPr lang="en-US" sz="2000" b="1" dirty="0" smtClean="0">
                <a:latin typeface="Drugs"/>
                <a:cs typeface="Drugs"/>
              </a:rPr>
              <a:t> (</a:t>
            </a:r>
            <a:r>
              <a:rPr lang="en-US" sz="2000" b="1" dirty="0" err="1" smtClean="0">
                <a:latin typeface="Drugs"/>
                <a:cs typeface="Drugs"/>
              </a:rPr>
              <a:t>thème</a:t>
            </a:r>
            <a:r>
              <a:rPr lang="en-US" sz="2000" b="1" dirty="0" smtClean="0">
                <a:latin typeface="Drugs"/>
                <a:cs typeface="Drugs"/>
              </a:rPr>
              <a:t>)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endParaRPr lang="en-US" sz="2000" b="1" dirty="0">
              <a:latin typeface="Drugs"/>
              <a:cs typeface="Drugs"/>
            </a:endParaRPr>
          </a:p>
          <a:p>
            <a:pPr marL="285750" indent="-285750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b="1" dirty="0" err="1" smtClean="0">
                <a:latin typeface="Drugs"/>
                <a:cs typeface="Drugs"/>
              </a:rPr>
              <a:t>Indépendant</a:t>
            </a:r>
            <a:r>
              <a:rPr lang="en-US" sz="2000" b="1" dirty="0" smtClean="0">
                <a:latin typeface="Drugs"/>
                <a:cs typeface="Drugs"/>
              </a:rPr>
              <a:t> et </a:t>
            </a:r>
            <a:r>
              <a:rPr lang="en-US" sz="2000" b="1" dirty="0" err="1" smtClean="0">
                <a:latin typeface="Drugs"/>
                <a:cs typeface="Drugs"/>
              </a:rPr>
              <a:t>distribuable</a:t>
            </a:r>
            <a:endParaRPr lang="en-US" sz="2000" b="1" dirty="0" smtClean="0">
              <a:latin typeface="Drugs"/>
              <a:cs typeface="Drugs"/>
            </a:endParaRPr>
          </a:p>
          <a:p>
            <a:pPr marL="285750" indent="-285750" eaLnBrk="0" hangingPunct="0">
              <a:lnSpc>
                <a:spcPct val="150000"/>
              </a:lnSpc>
              <a:buFont typeface="Arial"/>
              <a:buChar char="•"/>
            </a:pPr>
            <a:endParaRPr lang="en-US" sz="2000" b="1" dirty="0">
              <a:latin typeface="Drugs"/>
              <a:cs typeface="Drugs"/>
            </a:endParaRP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b="1" dirty="0" smtClean="0">
                <a:latin typeface="Drugs"/>
                <a:cs typeface="Drugs"/>
              </a:rPr>
              <a:t>“</a:t>
            </a:r>
            <a:r>
              <a:rPr lang="en-US" sz="2000" b="1" dirty="0" err="1" smtClean="0">
                <a:latin typeface="Drugs"/>
                <a:cs typeface="Drugs"/>
              </a:rPr>
              <a:t>Bibliothèques</a:t>
            </a:r>
            <a:r>
              <a:rPr lang="en-US" sz="2000" b="1" dirty="0" smtClean="0">
                <a:latin typeface="Drugs"/>
                <a:cs typeface="Drugs"/>
              </a:rPr>
              <a:t>” de </a:t>
            </a:r>
            <a:r>
              <a:rPr lang="en-US" sz="2000" b="1" dirty="0" err="1" smtClean="0">
                <a:latin typeface="Drugs"/>
                <a:cs typeface="Drugs"/>
              </a:rPr>
              <a:t>thèmes</a:t>
            </a:r>
            <a:r>
              <a:rPr lang="en-US" sz="2000" b="1" dirty="0" smtClean="0">
                <a:latin typeface="Drugs"/>
                <a:cs typeface="Drugs"/>
              </a:rPr>
              <a:t> et de widgets</a:t>
            </a:r>
          </a:p>
          <a:p>
            <a:pPr marL="285750" indent="-285750" algn="l" eaLnBrk="0" hangingPunct="0">
              <a:lnSpc>
                <a:spcPct val="150000"/>
              </a:lnSpc>
              <a:buFont typeface="Arial"/>
              <a:buChar char="•"/>
            </a:pPr>
            <a:endParaRPr lang="en-US" sz="2000" b="1" dirty="0">
              <a:latin typeface="Drugs"/>
              <a:cs typeface="Drugs"/>
            </a:endParaRPr>
          </a:p>
          <a:p>
            <a:pPr marL="285750" indent="-285750" eaLnBrk="0" hangingPunct="0">
              <a:lnSpc>
                <a:spcPct val="150000"/>
              </a:lnSpc>
              <a:buFont typeface="Arial"/>
              <a:buChar char="•"/>
            </a:pPr>
            <a:r>
              <a:rPr lang="en-US" sz="2000" b="1" dirty="0" err="1" smtClean="0">
                <a:latin typeface="Drugs"/>
                <a:cs typeface="Drugs"/>
              </a:rPr>
              <a:t>Respecte</a:t>
            </a:r>
            <a:r>
              <a:rPr lang="en-US" sz="2000" b="1" dirty="0" smtClean="0">
                <a:latin typeface="Drugs"/>
                <a:cs typeface="Drugs"/>
              </a:rPr>
              <a:t> un framework de </a:t>
            </a:r>
            <a:r>
              <a:rPr lang="en-US" sz="2000" b="1" dirty="0" err="1" smtClean="0">
                <a:latin typeface="Drugs"/>
                <a:cs typeface="Drugs"/>
              </a:rPr>
              <a:t>programmation</a:t>
            </a:r>
            <a:endParaRPr lang="en-US" sz="2000" b="1" dirty="0">
              <a:latin typeface="Drugs"/>
              <a:cs typeface="Drugs"/>
            </a:endParaRPr>
          </a:p>
        </p:txBody>
      </p:sp>
      <p:sp>
        <p:nvSpPr>
          <p:cNvPr id="12" name="Title 10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</p:spPr>
        <p:txBody>
          <a:bodyPr/>
          <a:lstStyle/>
          <a:p>
            <a:r>
              <a:rPr lang="fr-FR" dirty="0" smtClean="0"/>
              <a:t>2 aspects : « Widgets » et « Thèmes »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158775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84776" y="2711450"/>
            <a:ext cx="2825496" cy="738664"/>
          </a:xfrm>
        </p:spPr>
        <p:txBody>
          <a:bodyPr/>
          <a:lstStyle/>
          <a:p>
            <a:r>
              <a:rPr lang="fr-FR" dirty="0" smtClean="0"/>
              <a:t>Structure d’un widget</a:t>
            </a:r>
            <a:endParaRPr lang="fr-FR" sz="6000" dirty="0"/>
          </a:p>
        </p:txBody>
      </p:sp>
    </p:spTree>
    <p:extLst>
      <p:ext uri="{BB962C8B-B14F-4D97-AF65-F5344CB8AC3E}">
        <p14:creationId xmlns:p14="http://schemas.microsoft.com/office/powerpoint/2010/main" val="423675468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sri_Corporate_Template-Dark" id="{0C0D75C2-D9DF-8C49-86F8-F2DC66D89890}" vid="{2BE2C959-104A-BF4C-8198-B233A733597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69e803c-1475-4234-8773-3b4e8d96f015">
      <Value>407</Value>
      <Value>16</Value>
    </TaxCatchAll>
    <FeatureExpire xmlns="1868137b-4667-4650-bd52-cf9357ad48bc" xsi:nil="true"/>
    <Item_x0020_Permission xmlns="1868137b-4667-4650-bd52-cf9357ad48bc">17</Item_x0020_Permission>
    <nefdbf7b9e964ada8b356c6514956848 xmlns="1868137b-4667-4650-bd52-cf9357ad48bc">
      <Terms xmlns="http://schemas.microsoft.com/office/infopath/2007/PartnerControls">
        <TermInfo xmlns="http://schemas.microsoft.com/office/infopath/2007/PartnerControls">
          <TermName xmlns="http://schemas.microsoft.com/office/infopath/2007/PartnerControls">English</TermName>
          <TermId xmlns="http://schemas.microsoft.com/office/infopath/2007/PartnerControls">6ca289cd-48b5-49af-b03f-392e1637d976</TermId>
        </TermInfo>
      </Terms>
    </nefdbf7b9e964ada8b356c6514956848>
    <cee796bf0a324693b6967ebcefc4e100 xmlns="669e803c-1475-4234-8773-3b4e8d96f015">
      <Terms xmlns="http://schemas.microsoft.com/office/infopath/2007/PartnerControls">
        <TermInfo xmlns="http://schemas.microsoft.com/office/infopath/2007/PartnerControls">
          <TermName xmlns="http://schemas.microsoft.com/office/infopath/2007/PartnerControls">Esri Business Analyst</TermName>
          <TermId xmlns="http://schemas.microsoft.com/office/infopath/2007/PartnerControls">c80a0b48-aab6-4480-bbf8-8035ba8075a6</TermId>
        </TermInfo>
      </Terms>
    </cee796bf0a324693b6967ebcefc4e100>
    <Document_x0020_Type xmlns="669e803c-1475-4234-8773-3b4e8d96f015">Presentation</Document_x0020_Type>
    <Archived xmlns="669e803c-1475-4234-8773-3b4e8d96f015">false</Archived>
  </documentManagement>
</p:properties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?mso-contentType ?>
<SharedContentType xmlns="Microsoft.SharePoint.Taxonomy.ContentTypeSync" SourceId="a6db5754-4226-4c8e-a928-a6c53390a270" ContentTypeId="0x0101008266FCED5C2EE3459086BE5DE8FE6231" PreviousValue="false"/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ct:contentTypeSchema xmlns:ct="http://schemas.microsoft.com/office/2006/metadata/contentType" xmlns:ma="http://schemas.microsoft.com/office/2006/metadata/properties/metaAttributes" ct:_="" ma:_="" ma:contentTypeName="Esri Product Document" ma:contentTypeID="0x0101008266FCED5C2EE3459086BE5DE8FE6231003A095CB38AFD8F4EB6CAAD6D77783AF1" ma:contentTypeVersion="24" ma:contentTypeDescription="" ma:contentTypeScope="" ma:versionID="138771efc90ba6ebd4fe091c52165c6a">
  <xsd:schema xmlns:xsd="http://www.w3.org/2001/XMLSchema" xmlns:xs="http://www.w3.org/2001/XMLSchema" xmlns:p="http://schemas.microsoft.com/office/2006/metadata/properties" xmlns:ns2="669e803c-1475-4234-8773-3b4e8d96f015" xmlns:ns3="1868137b-4667-4650-bd52-cf9357ad48bc" targetNamespace="http://schemas.microsoft.com/office/2006/metadata/properties" ma:root="true" ma:fieldsID="f90452a41ea0ac89dcd9229de5fa4e3d" ns2:_="" ns3:_="">
    <xsd:import namespace="669e803c-1475-4234-8773-3b4e8d96f015"/>
    <xsd:import namespace="1868137b-4667-4650-bd52-cf9357ad48bc"/>
    <xsd:element name="properties">
      <xsd:complexType>
        <xsd:sequence>
          <xsd:element name="documentManagement">
            <xsd:complexType>
              <xsd:all>
                <xsd:element ref="ns2:cee796bf0a324693b6967ebcefc4e100" minOccurs="0"/>
                <xsd:element ref="ns2:TaxCatchAll" minOccurs="0"/>
                <xsd:element ref="ns2:TaxCatchAllLabel" minOccurs="0"/>
                <xsd:element ref="ns2:Document_x0020_Type"/>
                <xsd:element ref="ns2:Archived" minOccurs="0"/>
                <xsd:element ref="ns3:FeatureExpire" minOccurs="0"/>
                <xsd:element ref="ns3:Item_x0020_Permission" minOccurs="0"/>
                <xsd:element ref="ns3:nefdbf7b9e964ada8b356c6514956848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9e803c-1475-4234-8773-3b4e8d96f015" elementFormDefault="qualified">
    <xsd:import namespace="http://schemas.microsoft.com/office/2006/documentManagement/types"/>
    <xsd:import namespace="http://schemas.microsoft.com/office/infopath/2007/PartnerControls"/>
    <xsd:element name="cee796bf0a324693b6967ebcefc4e100" ma:index="8" nillable="true" ma:taxonomy="true" ma:internalName="cee796bf0a324693b6967ebcefc4e100" ma:taxonomyFieldName="Product" ma:displayName="Product / Version" ma:default="" ma:fieldId="{cee796bf-0a32-4693-b696-7ebcefc4e100}" ma:taxonomyMulti="true" ma:sspId="a6db5754-4226-4c8e-a928-a6c53390a270" ma:termSetId="9fa5b1d2-7884-43a2-a1f0-4a3f8e1cd592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description="" ma:hidden="true" ma:list="{f1627cbc-6697-456c-9ab4-fdcfccdc2dfb}" ma:internalName="TaxCatchAll" ma:showField="CatchAllData" ma:web="1868137b-4667-4650-bd52-cf9357ad48b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f1627cbc-6697-456c-9ab4-fdcfccdc2dfb}" ma:internalName="TaxCatchAllLabel" ma:readOnly="true" ma:showField="CatchAllDataLabel" ma:web="1868137b-4667-4650-bd52-cf9357ad48b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Document_x0020_Type" ma:index="12" ma:displayName="Document Type" ma:format="Dropdown" ma:internalName="Document_x0020_Type" ma:readOnly="false">
      <xsd:simpleType>
        <xsd:restriction base="dms:Choice">
          <xsd:enumeration value="Product Marketing Brief"/>
          <xsd:enumeration value="Product Brief"/>
          <xsd:enumeration value="Product Plan"/>
          <xsd:enumeration value="Productization Brief"/>
          <xsd:enumeration value="Productization Plan"/>
          <xsd:enumeration value="FAQ"/>
          <xsd:enumeration value="Whats New"/>
          <xsd:enumeration value="Presentation"/>
          <xsd:enumeration value="Packaging Plan"/>
          <xsd:enumeration value="Life Cycle"/>
          <xsd:enumeration value="Deprecation Plan"/>
          <xsd:enumeration value="Other"/>
        </xsd:restriction>
      </xsd:simpleType>
    </xsd:element>
    <xsd:element name="Archived" ma:index="13" nillable="true" ma:displayName="Archived" ma:default="0" ma:internalName="Archive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68137b-4667-4650-bd52-cf9357ad48bc" elementFormDefault="qualified">
    <xsd:import namespace="http://schemas.microsoft.com/office/2006/documentManagement/types"/>
    <xsd:import namespace="http://schemas.microsoft.com/office/infopath/2007/PartnerControls"/>
    <xsd:element name="FeatureExpire" ma:index="14" nillable="true" ma:displayName="Expire Date" ma:format="DateOnly" ma:internalName="FeatureExpire">
      <xsd:simpleType>
        <xsd:restriction base="dms:DateTime"/>
      </xsd:simpleType>
    </xsd:element>
    <xsd:element name="Item_x0020_Permission" ma:index="15" nillable="true" ma:displayName="Item Permission" ma:list="{7c78b932-887d-45e7-84fb-b5edcf096c62}" ma:internalName="Item_x0020_Permission" ma:showField="Title" ma:web="1868137b-4667-4650-bd52-cf9357ad48bc">
      <xsd:simpleType>
        <xsd:restriction base="dms:Lookup"/>
      </xsd:simpleType>
    </xsd:element>
    <xsd:element name="nefdbf7b9e964ada8b356c6514956848" ma:index="17" nillable="true" ma:taxonomy="true" ma:internalName="nefdbf7b9e964ada8b356c6514956848" ma:taxonomyFieldName="Content_x0020_Language" ma:displayName="Content Language" ma:default="407;#English|6ca289cd-48b5-49af-b03f-392e1637d976" ma:fieldId="{7efdbf7b-9e96-4ada-8b35-6c6514956848}" ma:taxonomyMulti="true" ma:sspId="a6db5754-4226-4c8e-a928-a6c53390a270" ma:termSetId="48a0fe7a-f61c-4fcc-a321-8ac244d6bb36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81E133DB-697E-4C10-B192-8899027B1EC6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1868137b-4667-4650-bd52-cf9357ad48bc"/>
    <ds:schemaRef ds:uri="669e803c-1475-4234-8773-3b4e8d96f015"/>
    <ds:schemaRef ds:uri="http://www.w3.org/XML/1998/namespace"/>
    <ds:schemaRef ds:uri="http://purl.org/dc/dcmitype/"/>
  </ds:schemaRefs>
</ds:datastoreItem>
</file>

<file path=customXml/itemProps39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D8BFB46C-C66A-4F22-9CAA-F5739D08038E}">
  <ds:schemaRefs>
    <ds:schemaRef ds:uri="Microsoft.SharePoint.Taxonomy.ContentTypeSync"/>
  </ds:schemaRefs>
</ds:datastoreItem>
</file>

<file path=customXml/itemProps48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6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72CD4C13-6E0B-497C-95B6-305104C07C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9e803c-1475-4234-8773-3b4e8d96f015"/>
    <ds:schemaRef ds:uri="1868137b-4667-4650-bd52-cf9357ad48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63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Esri_Corporate_Template-Dark(1)</Template>
  <TotalTime>0</TotalTime>
  <Words>1074</Words>
  <Application>Microsoft Office PowerPoint</Application>
  <PresentationFormat>Grand écran</PresentationFormat>
  <Paragraphs>284</Paragraphs>
  <Slides>35</Slides>
  <Notes>26</Notes>
  <HiddenSlides>3</HiddenSlides>
  <MMClips>0</MMClips>
  <ScaleCrop>false</ScaleCrop>
  <HeadingPairs>
    <vt:vector size="6" baseType="variant">
      <vt:variant>
        <vt:lpstr>Polices utilisées</vt:lpstr>
      </vt:variant>
      <vt:variant>
        <vt:i4>12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8" baseType="lpstr">
      <vt:lpstr>ＭＳ Ｐゴシック</vt:lpstr>
      <vt:lpstr>Adequate</vt:lpstr>
      <vt:lpstr>Adequate Extra Light</vt:lpstr>
      <vt:lpstr>Arial</vt:lpstr>
      <vt:lpstr>Avenir Light</vt:lpstr>
      <vt:lpstr>Calibri</vt:lpstr>
      <vt:lpstr>Calibri Light</vt:lpstr>
      <vt:lpstr>Consolas</vt:lpstr>
      <vt:lpstr>Drugs</vt:lpstr>
      <vt:lpstr>FontAwesome</vt:lpstr>
      <vt:lpstr>Lucida Grande</vt:lpstr>
      <vt:lpstr>Wingdings</vt:lpstr>
      <vt:lpstr>Esri_Corporate_Template-Dark</vt:lpstr>
      <vt:lpstr>Comment personnaliser vos applications du Web AppBuilder en y ajoutant de nouveaux widgets ?</vt:lpstr>
      <vt:lpstr>Programme</vt:lpstr>
      <vt:lpstr>Présentation PowerPoint</vt:lpstr>
      <vt:lpstr>Présentation PowerPoint</vt:lpstr>
      <vt:lpstr>Prérequis</vt:lpstr>
      <vt:lpstr>Dev Edition Vs Portal/Online</vt:lpstr>
      <vt:lpstr>Extensibilité du Web AppBuilder</vt:lpstr>
      <vt:lpstr>2 aspects : « Widgets » et « Thèmes »</vt:lpstr>
      <vt:lpstr>Structure d’un widget</vt:lpstr>
      <vt:lpstr>Concept du widget</vt:lpstr>
      <vt:lpstr>Widget : structure</vt:lpstr>
      <vt:lpstr>BaseWidget :   interface widget  &lt;-&gt;  reste de l’application </vt:lpstr>
      <vt:lpstr>Présentation PowerPoint</vt:lpstr>
      <vt:lpstr>Présentation PowerPoint</vt:lpstr>
      <vt:lpstr>Paramétrage d’un widget</vt:lpstr>
      <vt:lpstr>Panneau de configuration du widget</vt:lpstr>
      <vt:lpstr>Internationalisation d’un widget</vt:lpstr>
      <vt:lpstr>i18n</vt:lpstr>
      <vt:lpstr>Widget 3D</vt:lpstr>
      <vt:lpstr>Widget 3D</vt:lpstr>
      <vt:lpstr>Widget 3D   </vt:lpstr>
      <vt:lpstr>Responsive</vt:lpstr>
      <vt:lpstr>Responsive</vt:lpstr>
      <vt:lpstr>Responsive   </vt:lpstr>
      <vt:lpstr>Déploiement</vt:lpstr>
      <vt:lpstr>Pour aller plus loin…</vt:lpstr>
      <vt:lpstr>Les ressources</vt:lpstr>
      <vt:lpstr>Les ressources</vt:lpstr>
      <vt:lpstr>Les ressources</vt:lpstr>
      <vt:lpstr>…et encore plus loin</vt:lpstr>
      <vt:lpstr>arcOpole Builder</vt:lpstr>
      <vt:lpstr>Pour aller plus loin</vt:lpstr>
      <vt:lpstr>arcOpole Builder</vt:lpstr>
      <vt:lpstr>Questions / Réponses </vt:lpstr>
      <vt:lpstr>Présentation PowerPoint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Modèle de présentation SIG2016</dc:title>
  <dc:creator/>
  <cp:lastModifiedBy/>
  <cp:revision>1</cp:revision>
  <dcterms:created xsi:type="dcterms:W3CDTF">2016-04-08T00:15:09Z</dcterms:created>
  <dcterms:modified xsi:type="dcterms:W3CDTF">2016-10-04T21:11:22Z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0x0101008266FCED5C2EE3459086BE5DE8FE6231003A095CB38AFD8F4EB6CAAD6D77783AF1</vt:lpwstr>
  </property>
  <property fmtid="{D5CDD505-2E9C-101B-9397-08002B2CF9AE}" pid="3" name="Content Language">
    <vt:lpwstr>407;#English|6ca289cd-48b5-49af-b03f-392e1637d976</vt:lpwstr>
  </property>
  <property fmtid="{D5CDD505-2E9C-101B-9397-08002B2CF9AE}" pid="4" name="Product">
    <vt:lpwstr>16;#Esri Business Analyst|c80a0b48-aab6-4480-bbf8-8035ba8075a6</vt:lpwstr>
  </property>
</Properties>
</file>